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ppt/comments/comment3.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5.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6.xml" ContentType="application/vnd.openxmlformats-officedocument.presentationml.comments+xml"/>
  <Override PartName="/ppt/notesSlides/notesSlide10.xml" ContentType="application/vnd.openxmlformats-officedocument.presentationml.notesSlide+xml"/>
  <Override PartName="/ppt/comments/comment7.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8" r:id="rId2"/>
    <p:sldId id="256" r:id="rId3"/>
    <p:sldId id="284" r:id="rId4"/>
    <p:sldId id="258" r:id="rId5"/>
    <p:sldId id="260" r:id="rId6"/>
    <p:sldId id="291" r:id="rId7"/>
    <p:sldId id="266" r:id="rId8"/>
    <p:sldId id="264" r:id="rId9"/>
    <p:sldId id="281" r:id="rId10"/>
    <p:sldId id="280" r:id="rId11"/>
    <p:sldId id="306" r:id="rId12"/>
    <p:sldId id="267" r:id="rId13"/>
    <p:sldId id="293" r:id="rId14"/>
    <p:sldId id="289" r:id="rId15"/>
    <p:sldId id="268" r:id="rId16"/>
    <p:sldId id="304" r:id="rId17"/>
    <p:sldId id="296" r:id="rId18"/>
    <p:sldId id="297" r:id="rId19"/>
    <p:sldId id="298" r:id="rId20"/>
    <p:sldId id="303" r:id="rId21"/>
    <p:sldId id="301" r:id="rId22"/>
    <p:sldId id="287" r:id="rId23"/>
    <p:sldId id="263" r:id="rId24"/>
    <p:sldId id="272" r:id="rId25"/>
    <p:sldId id="274" r:id="rId26"/>
    <p:sldId id="276" r:id="rId27"/>
    <p:sldId id="277" r:id="rId28"/>
    <p:sldId id="270" r:id="rId29"/>
    <p:sldId id="3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ëlle Madsen" initials="NM" lastIdx="17" clrIdx="0"/>
  <p:cmAuthor id="2" name="Christopher Sauer" initials="CS"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23A"/>
    <a:srgbClr val="00133A"/>
    <a:srgbClr val="51CAA9"/>
    <a:srgbClr val="EE7CAF"/>
    <a:srgbClr val="D26EF1"/>
    <a:srgbClr val="D5A0B6"/>
    <a:srgbClr val="83ADDF"/>
    <a:srgbClr val="1FB9A3"/>
    <a:srgbClr val="003A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62" autoAdjust="0"/>
    <p:restoredTop sz="81224" autoAdjust="0"/>
  </p:normalViewPr>
  <p:slideViewPr>
    <p:cSldViewPr snapToGrid="0">
      <p:cViewPr varScale="1">
        <p:scale>
          <a:sx n="103" d="100"/>
          <a:sy n="103" d="100"/>
        </p:scale>
        <p:origin x="648" y="168"/>
      </p:cViewPr>
      <p:guideLst/>
    </p:cSldViewPr>
  </p:slideViewPr>
  <p:notesTextViewPr>
    <p:cViewPr>
      <p:scale>
        <a:sx n="1" d="1"/>
        <a:sy n="1" d="1"/>
      </p:scale>
      <p:origin x="0" y="0"/>
    </p:cViewPr>
  </p:notesTextViewPr>
  <p:notesViewPr>
    <p:cSldViewPr snapToGrid="0">
      <p:cViewPr varScale="1">
        <p:scale>
          <a:sx n="100" d="100"/>
          <a:sy n="100" d="100"/>
        </p:scale>
        <p:origin x="223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mcdill\Documents\DOMB\statistics\distribution%20of%20work%20(three%20years)-ogende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r>
              <a:rPr lang="en-CA"/>
              <a:t>Distribution of main, or current,  concern </a:t>
            </a:r>
          </a:p>
        </c:rich>
      </c:tx>
      <c:layout>
        <c:manualLayout>
          <c:xMode val="edge"/>
          <c:yMode val="edge"/>
          <c:x val="0.33062739588823697"/>
          <c:y val="0.93683656672545601"/>
        </c:manualLayout>
      </c:layout>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en-SE"/>
        </a:p>
      </c:txPr>
    </c:title>
    <c:autoTitleDeleted val="0"/>
    <c:plotArea>
      <c:layout/>
      <c:pieChart>
        <c:varyColors val="1"/>
        <c:ser>
          <c:idx val="0"/>
          <c:order val="0"/>
          <c:explosion val="17"/>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A74-4F49-8DB5-D7C1B60D541D}"/>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A74-4F49-8DB5-D7C1B60D541D}"/>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A74-4F49-8DB5-D7C1B60D541D}"/>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A74-4F49-8DB5-D7C1B60D541D}"/>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A74-4F49-8DB5-D7C1B60D541D}"/>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0A74-4F49-8DB5-D7C1B60D541D}"/>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0A74-4F49-8DB5-D7C1B60D541D}"/>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0A74-4F49-8DB5-D7C1B60D541D}"/>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0A74-4F49-8DB5-D7C1B60D541D}"/>
              </c:ext>
            </c:extLst>
          </c:dPt>
          <c:dLbls>
            <c:dLbl>
              <c:idx val="0"/>
              <c:layout>
                <c:manualLayout>
                  <c:x val="2.2088352665689301E-2"/>
                  <c:y val="-0.123427243734482"/>
                </c:manualLayout>
              </c:layout>
              <c:spPr>
                <a:noFill/>
                <a:ln>
                  <a:noFill/>
                </a:ln>
                <a:effectLst/>
              </c:spPr>
              <c:txPr>
                <a:bodyPr rot="0" spcFirstLastPara="1" vertOverflow="ellipsis" vert="horz" wrap="square" anchor="ctr" anchorCtr="1"/>
                <a:lstStyle/>
                <a:p>
                  <a:pPr>
                    <a:defRPr sz="2000" b="1" i="0" u="none" strike="noStrike" kern="1200" spc="0" baseline="0">
                      <a:solidFill>
                        <a:schemeClr val="accent1"/>
                      </a:solidFill>
                      <a:latin typeface="+mn-lt"/>
                      <a:ea typeface="+mn-ea"/>
                      <a:cs typeface="+mn-cs"/>
                    </a:defRPr>
                  </a:pPr>
                  <a:endParaRPr lang="en-SE"/>
                </a:p>
              </c:txPr>
              <c:dLblPos val="bestFit"/>
              <c:showLegendKey val="0"/>
              <c:showVal val="0"/>
              <c:showCatName val="1"/>
              <c:showSerName val="0"/>
              <c:showPercent val="1"/>
              <c:showBubbleSize val="0"/>
              <c:extLst>
                <c:ext xmlns:c15="http://schemas.microsoft.com/office/drawing/2012/chart" uri="{CE6537A1-D6FC-4f65-9D91-7224C49458BB}">
                  <c15:layout>
                    <c:manualLayout>
                      <c:w val="0.26997590211852701"/>
                      <c:h val="0.223528953556731"/>
                    </c:manualLayout>
                  </c15:layout>
                </c:ext>
                <c:ext xmlns:c16="http://schemas.microsoft.com/office/drawing/2014/chart" uri="{C3380CC4-5D6E-409C-BE32-E72D297353CC}">
                  <c16:uniqueId val="{00000001-0A74-4F49-8DB5-D7C1B60D541D}"/>
                </c:ext>
              </c:extLst>
            </c:dLbl>
            <c:dLbl>
              <c:idx val="1"/>
              <c:layout>
                <c:manualLayout>
                  <c:x val="0.21894160326793599"/>
                  <c:y val="-5.3275867136978197E-2"/>
                </c:manualLayout>
              </c:layout>
              <c:spPr>
                <a:noFill/>
                <a:ln>
                  <a:noFill/>
                </a:ln>
                <a:effectLst/>
              </c:spPr>
              <c:txPr>
                <a:bodyPr rot="0" spcFirstLastPara="1" vertOverflow="ellipsis" vert="horz" wrap="square" anchor="ctr" anchorCtr="1"/>
                <a:lstStyle/>
                <a:p>
                  <a:pPr>
                    <a:defRPr sz="2000" b="1" i="0" u="none" strike="noStrike" kern="1200" spc="0" baseline="0">
                      <a:solidFill>
                        <a:schemeClr val="accent2"/>
                      </a:solidFill>
                      <a:latin typeface="+mn-lt"/>
                      <a:ea typeface="+mn-ea"/>
                      <a:cs typeface="+mn-cs"/>
                    </a:defRPr>
                  </a:pPr>
                  <a:endParaRPr lang="en-SE"/>
                </a:p>
              </c:txPr>
              <c:dLblPos val="bestFit"/>
              <c:showLegendKey val="0"/>
              <c:showVal val="0"/>
              <c:showCatName val="1"/>
              <c:showSerName val="0"/>
              <c:showPercent val="1"/>
              <c:showBubbleSize val="0"/>
              <c:extLst>
                <c:ext xmlns:c15="http://schemas.microsoft.com/office/drawing/2012/chart" uri="{CE6537A1-D6FC-4f65-9D91-7224C49458BB}">
                  <c15:layout>
                    <c:manualLayout>
                      <c:w val="0.31203066031475701"/>
                      <c:h val="0.15799632569076999"/>
                    </c:manualLayout>
                  </c15:layout>
                </c:ext>
                <c:ext xmlns:c16="http://schemas.microsoft.com/office/drawing/2014/chart" uri="{C3380CC4-5D6E-409C-BE32-E72D297353CC}">
                  <c16:uniqueId val="{00000003-0A74-4F49-8DB5-D7C1B60D541D}"/>
                </c:ext>
              </c:extLst>
            </c:dLbl>
            <c:dLbl>
              <c:idx val="2"/>
              <c:layout>
                <c:manualLayout>
                  <c:x val="-3.6626099062954201E-3"/>
                  <c:y val="-8.7546149323927097E-2"/>
                </c:manualLayout>
              </c:layout>
              <c:tx>
                <c:rich>
                  <a:bodyPr rot="0" spcFirstLastPara="1" vertOverflow="ellipsis" vert="horz" wrap="square" anchor="ctr" anchorCtr="1"/>
                  <a:lstStyle/>
                  <a:p>
                    <a:pPr>
                      <a:defRPr sz="2000" b="1" i="0" u="none" strike="noStrike" kern="1200" spc="0" baseline="0">
                        <a:solidFill>
                          <a:schemeClr val="accent1"/>
                        </a:solidFill>
                        <a:latin typeface="+mn-lt"/>
                        <a:ea typeface="+mn-ea"/>
                        <a:cs typeface="+mn-cs"/>
                      </a:defRPr>
                    </a:pPr>
                    <a:r>
                      <a:rPr lang="en-US"/>
                      <a:t>non-standard end to PhD </a:t>
                    </a:r>
                  </a:p>
                  <a:p>
                    <a:pPr>
                      <a:defRPr>
                        <a:solidFill>
                          <a:schemeClr val="accent1"/>
                        </a:solidFill>
                      </a:defRPr>
                    </a:pPr>
                    <a:r>
                      <a:rPr lang="en-US"/>
                      <a:t>position
</a:t>
                    </a:r>
                    <a:fld id="{C76A75A7-72BC-436D-8926-9FC396652DFA}" type="PERCENTAGE">
                      <a:rPr lang="en-US"/>
                      <a:pPr>
                        <a:defRPr>
                          <a:solidFill>
                            <a:schemeClr val="accent1"/>
                          </a:solidFill>
                        </a:defRPr>
                      </a:pPr>
                      <a:t>[PERCENTAGE]</a:t>
                    </a:fld>
                    <a:endParaRPr lang="en-US"/>
                  </a:p>
                </c:rich>
              </c:tx>
              <c:spPr>
                <a:noFill/>
                <a:ln>
                  <a:noFill/>
                </a:ln>
                <a:effectLst/>
              </c:spPr>
              <c:txPr>
                <a:bodyPr rot="0" spcFirstLastPara="1" vertOverflow="ellipsis" vert="horz" wrap="square" anchor="ctr" anchorCtr="1"/>
                <a:lstStyle/>
                <a:p>
                  <a:pPr>
                    <a:defRPr sz="2000" b="1" i="0" u="none" strike="noStrike" kern="1200" spc="0" baseline="0">
                      <a:solidFill>
                        <a:schemeClr val="accent1"/>
                      </a:solidFill>
                      <a:latin typeface="+mn-lt"/>
                      <a:ea typeface="+mn-ea"/>
                      <a:cs typeface="+mn-cs"/>
                    </a:defRPr>
                  </a:pPr>
                  <a:endParaRPr lang="en-SE"/>
                </a:p>
              </c:txPr>
              <c:dLblPos val="bestFit"/>
              <c:showLegendKey val="0"/>
              <c:showVal val="0"/>
              <c:showCatName val="1"/>
              <c:showSerName val="0"/>
              <c:showPercent val="1"/>
              <c:showBubbleSize val="0"/>
              <c:extLst>
                <c:ext xmlns:c15="http://schemas.microsoft.com/office/drawing/2012/chart" uri="{CE6537A1-D6FC-4f65-9D91-7224C49458BB}">
                  <c15:layout>
                    <c:manualLayout>
                      <c:w val="0.32693114230286402"/>
                      <c:h val="0.183215489368177"/>
                    </c:manualLayout>
                  </c15:layout>
                  <c15:dlblFieldTable/>
                  <c15:showDataLabelsRange val="0"/>
                </c:ext>
                <c:ext xmlns:c16="http://schemas.microsoft.com/office/drawing/2014/chart" uri="{C3380CC4-5D6E-409C-BE32-E72D297353CC}">
                  <c16:uniqueId val="{00000005-0A74-4F49-8DB5-D7C1B60D541D}"/>
                </c:ext>
              </c:extLst>
            </c:dLbl>
            <c:dLbl>
              <c:idx val="3"/>
              <c:layout>
                <c:manualLayout>
                  <c:x val="0"/>
                  <c:y val="-3.9279875816483602E-2"/>
                </c:manualLayout>
              </c:layout>
              <c:spPr>
                <a:noFill/>
                <a:ln>
                  <a:noFill/>
                </a:ln>
                <a:effectLst/>
              </c:spPr>
              <c:txPr>
                <a:bodyPr rot="0" spcFirstLastPara="1" vertOverflow="ellipsis" vert="horz" wrap="square" anchor="ctr" anchorCtr="1"/>
                <a:lstStyle/>
                <a:p>
                  <a:pPr algn="ctr">
                    <a:defRPr sz="2000" b="1" i="0" u="none" strike="noStrike" kern="1200" spc="0" baseline="0">
                      <a:solidFill>
                        <a:schemeClr val="accent4"/>
                      </a:solidFill>
                      <a:latin typeface="+mn-lt"/>
                      <a:ea typeface="+mn-ea"/>
                      <a:cs typeface="+mn-cs"/>
                    </a:defRPr>
                  </a:pPr>
                  <a:endParaRPr lang="en-SE"/>
                </a:p>
              </c:txPr>
              <c:dLblPos val="bestFit"/>
              <c:showLegendKey val="0"/>
              <c:showVal val="0"/>
              <c:showCatName val="1"/>
              <c:showSerName val="0"/>
              <c:showPercent val="1"/>
              <c:showBubbleSize val="0"/>
              <c:extLst>
                <c:ext xmlns:c15="http://schemas.microsoft.com/office/drawing/2012/chart" uri="{CE6537A1-D6FC-4f65-9D91-7224C49458BB}">
                  <c15:layout>
                    <c:manualLayout>
                      <c:w val="0.34713137431694202"/>
                      <c:h val="0.18316965572889901"/>
                    </c:manualLayout>
                  </c15:layout>
                </c:ext>
                <c:ext xmlns:c16="http://schemas.microsoft.com/office/drawing/2014/chart" uri="{C3380CC4-5D6E-409C-BE32-E72D297353CC}">
                  <c16:uniqueId val="{00000007-0A74-4F49-8DB5-D7C1B60D541D}"/>
                </c:ext>
              </c:extLst>
            </c:dLbl>
            <c:dLbl>
              <c:idx val="4"/>
              <c:layout>
                <c:manualLayout>
                  <c:x val="-4.0317456762129E-2"/>
                  <c:y val="-6.8439342637822003E-17"/>
                </c:manualLayout>
              </c:layout>
              <c:spPr>
                <a:noFill/>
                <a:ln>
                  <a:noFill/>
                </a:ln>
                <a:effectLst/>
              </c:spPr>
              <c:txPr>
                <a:bodyPr rot="0" spcFirstLastPara="1" vertOverflow="ellipsis" vert="horz" wrap="square" anchor="ctr" anchorCtr="1"/>
                <a:lstStyle/>
                <a:p>
                  <a:pPr>
                    <a:defRPr sz="2000" b="1" i="0" u="none" strike="noStrike" kern="1200" spc="0" baseline="0">
                      <a:solidFill>
                        <a:schemeClr val="accent5"/>
                      </a:solidFill>
                      <a:latin typeface="+mn-lt"/>
                      <a:ea typeface="+mn-ea"/>
                      <a:cs typeface="+mn-cs"/>
                    </a:defRPr>
                  </a:pPr>
                  <a:endParaRPr lang="en-S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A74-4F49-8DB5-D7C1B60D541D}"/>
                </c:ext>
              </c:extLst>
            </c:dLbl>
            <c:dLbl>
              <c:idx val="5"/>
              <c:layout>
                <c:manualLayout>
                  <c:x val="1.47207103917271E-2"/>
                  <c:y val="3.1919294104423103E-2"/>
                </c:manualLayout>
              </c:layout>
              <c:tx>
                <c:rich>
                  <a:bodyPr rot="0" spcFirstLastPara="1" vertOverflow="ellipsis" vert="horz" wrap="square" anchor="ctr" anchorCtr="1"/>
                  <a:lstStyle/>
                  <a:p>
                    <a:pPr>
                      <a:defRPr sz="2000" b="1" i="0" u="none" strike="noStrike" kern="1200" spc="0" baseline="0">
                        <a:solidFill>
                          <a:schemeClr val="accent1"/>
                        </a:solidFill>
                        <a:latin typeface="+mn-lt"/>
                        <a:ea typeface="+mn-ea"/>
                        <a:cs typeface="+mn-cs"/>
                      </a:defRPr>
                    </a:pPr>
                    <a:fld id="{643B3219-D8A9-4FF8-8E90-0A4913B120FD}" type="CATEGORYNAME">
                      <a:rPr lang="en-US"/>
                      <a:pPr>
                        <a:defRPr>
                          <a:solidFill>
                            <a:schemeClr val="accent1"/>
                          </a:solidFill>
                        </a:defRPr>
                      </a:pPr>
                      <a:t>[CATEGORY NAME]</a:t>
                    </a:fld>
                    <a:r>
                      <a:rPr lang="en-US"/>
                      <a:t>
</a:t>
                    </a:r>
                    <a:fld id="{868F4741-4092-4948-AEE1-38D053C06939}" type="PERCENTAGE">
                      <a:rPr lang="en-US"/>
                      <a:pPr>
                        <a:defRPr>
                          <a:solidFill>
                            <a:schemeClr val="accent1"/>
                          </a:solidFill>
                        </a:defRPr>
                      </a:pPr>
                      <a:t>[PERCENTAGE]</a:t>
                    </a:fld>
                    <a:endParaRPr lang="en-US"/>
                  </a:p>
                </c:rich>
              </c:tx>
              <c:spPr>
                <a:noFill/>
                <a:ln>
                  <a:noFill/>
                </a:ln>
                <a:effectLst/>
              </c:spPr>
              <c:txPr>
                <a:bodyPr rot="0" spcFirstLastPara="1" vertOverflow="ellipsis" vert="horz" wrap="square" anchor="ctr" anchorCtr="1"/>
                <a:lstStyle/>
                <a:p>
                  <a:pPr>
                    <a:defRPr sz="2000" b="1" i="0" u="none" strike="noStrike" kern="1200" spc="0" baseline="0">
                      <a:solidFill>
                        <a:schemeClr val="accent1"/>
                      </a:solidFill>
                      <a:latin typeface="+mn-lt"/>
                      <a:ea typeface="+mn-ea"/>
                      <a:cs typeface="+mn-cs"/>
                    </a:defRPr>
                  </a:pPr>
                  <a:endParaRPr lang="en-SE"/>
                </a:p>
              </c:txPr>
              <c:dLblPos val="bestFit"/>
              <c:showLegendKey val="0"/>
              <c:showVal val="0"/>
              <c:showCatName val="1"/>
              <c:showSerName val="0"/>
              <c:showPercent val="1"/>
              <c:showBubbleSize val="0"/>
              <c:extLst>
                <c:ext xmlns:c15="http://schemas.microsoft.com/office/drawing/2012/chart" uri="{CE6537A1-D6FC-4f65-9D91-7224C49458BB}">
                  <c15:layout>
                    <c:manualLayout>
                      <c:w val="0.29759036144578299"/>
                      <c:h val="0.153253012048193"/>
                    </c:manualLayout>
                  </c15:layout>
                  <c15:dlblFieldTable/>
                  <c15:showDataLabelsRange val="0"/>
                </c:ext>
                <c:ext xmlns:c16="http://schemas.microsoft.com/office/drawing/2014/chart" uri="{C3380CC4-5D6E-409C-BE32-E72D297353CC}">
                  <c16:uniqueId val="{0000000B-0A74-4F49-8DB5-D7C1B60D541D}"/>
                </c:ext>
              </c:extLst>
            </c:dLbl>
            <c:dLbl>
              <c:idx val="6"/>
              <c:layout>
                <c:manualLayout>
                  <c:x val="-1.20481927710843E-2"/>
                  <c:y val="1.6064415140878498E-2"/>
                </c:manualLayout>
              </c:layout>
              <c:spPr>
                <a:noFill/>
                <a:ln>
                  <a:noFill/>
                </a:ln>
                <a:effectLst/>
              </c:spPr>
              <c:txPr>
                <a:bodyPr rot="0" spcFirstLastPara="1" vertOverflow="ellipsis" vert="horz" wrap="square" anchor="ctr" anchorCtr="1"/>
                <a:lstStyle/>
                <a:p>
                  <a:pPr>
                    <a:defRPr sz="2000" b="1" i="0" u="none" strike="noStrike" kern="1200" spc="0" baseline="0">
                      <a:solidFill>
                        <a:schemeClr val="accent1">
                          <a:lumMod val="60000"/>
                        </a:schemeClr>
                      </a:solidFill>
                      <a:latin typeface="+mn-lt"/>
                      <a:ea typeface="+mn-ea"/>
                      <a:cs typeface="+mn-cs"/>
                    </a:defRPr>
                  </a:pPr>
                  <a:endParaRPr lang="en-SE"/>
                </a:p>
              </c:txPr>
              <c:dLblPos val="bestFit"/>
              <c:showLegendKey val="0"/>
              <c:showVal val="0"/>
              <c:showCatName val="1"/>
              <c:showSerName val="0"/>
              <c:showPercent val="1"/>
              <c:showBubbleSize val="0"/>
              <c:extLst>
                <c:ext xmlns:c15="http://schemas.microsoft.com/office/drawing/2012/chart" uri="{CE6537A1-D6FC-4f65-9D91-7224C49458BB}">
                  <c15:layout>
                    <c:manualLayout>
                      <c:w val="0.33038554216867499"/>
                      <c:h val="0.153253012048193"/>
                    </c:manualLayout>
                  </c15:layout>
                </c:ext>
                <c:ext xmlns:c16="http://schemas.microsoft.com/office/drawing/2014/chart" uri="{C3380CC4-5D6E-409C-BE32-E72D297353CC}">
                  <c16:uniqueId val="{0000000D-0A74-4F49-8DB5-D7C1B60D541D}"/>
                </c:ext>
              </c:extLst>
            </c:dLbl>
            <c:dLbl>
              <c:idx val="7"/>
              <c:layout>
                <c:manualLayout>
                  <c:x val="7.1492410639646502E-3"/>
                  <c:y val="-1.2158054711246201E-2"/>
                </c:manualLayout>
              </c:layout>
              <c:spPr>
                <a:noFill/>
                <a:ln>
                  <a:noFill/>
                </a:ln>
                <a:effectLst/>
              </c:spPr>
              <c:txPr>
                <a:bodyPr rot="0" spcFirstLastPara="1" vertOverflow="ellipsis" vert="horz" wrap="square" anchor="ctr" anchorCtr="1"/>
                <a:lstStyle/>
                <a:p>
                  <a:pPr>
                    <a:defRPr sz="2000" b="1" i="0" u="none" strike="noStrike" kern="1200" spc="0" baseline="0">
                      <a:solidFill>
                        <a:schemeClr val="accent2">
                          <a:lumMod val="60000"/>
                        </a:schemeClr>
                      </a:solidFill>
                      <a:latin typeface="+mn-lt"/>
                      <a:ea typeface="+mn-ea"/>
                      <a:cs typeface="+mn-cs"/>
                    </a:defRPr>
                  </a:pPr>
                  <a:endParaRPr lang="en-S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0A74-4F49-8DB5-D7C1B60D541D}"/>
                </c:ext>
              </c:extLst>
            </c:dLbl>
            <c:dLbl>
              <c:idx val="8"/>
              <c:layout>
                <c:manualLayout>
                  <c:x val="0.123385826771653"/>
                  <c:y val="4.0160642570281103E-3"/>
                </c:manualLayout>
              </c:layout>
              <c:spPr>
                <a:noFill/>
                <a:ln>
                  <a:noFill/>
                </a:ln>
                <a:effectLst/>
              </c:spPr>
              <c:txPr>
                <a:bodyPr rot="0" spcFirstLastPara="1" vertOverflow="ellipsis" vert="horz" wrap="square" anchor="ctr" anchorCtr="1"/>
                <a:lstStyle/>
                <a:p>
                  <a:pPr>
                    <a:defRPr sz="2000" b="1" i="0" u="none" strike="noStrike" kern="1200" spc="0" baseline="0">
                      <a:solidFill>
                        <a:schemeClr val="accent3">
                          <a:lumMod val="60000"/>
                        </a:schemeClr>
                      </a:solidFill>
                      <a:latin typeface="+mn-lt"/>
                      <a:ea typeface="+mn-ea"/>
                      <a:cs typeface="+mn-cs"/>
                    </a:defRPr>
                  </a:pPr>
                  <a:endParaRPr lang="en-S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0A74-4F49-8DB5-D7C1B60D541D}"/>
                </c:ext>
              </c:extLst>
            </c:dLbl>
            <c:spPr>
              <a:noFill/>
              <a:ln>
                <a:noFill/>
              </a:ln>
              <a:effectLst/>
            </c:spPr>
            <c:txPr>
              <a:bodyPr rot="0" spcFirstLastPara="1" vertOverflow="ellipsis" vert="horz" wrap="square" anchor="ctr" anchorCtr="1"/>
              <a:lstStyle/>
              <a:p>
                <a:pPr>
                  <a:defRPr sz="2000" b="1" i="0" u="none" strike="noStrike" kern="1200" spc="0" baseline="0">
                    <a:solidFill>
                      <a:schemeClr val="accent1"/>
                    </a:solidFill>
                    <a:latin typeface="+mn-lt"/>
                    <a:ea typeface="+mn-ea"/>
                    <a:cs typeface="+mn-cs"/>
                  </a:defRPr>
                </a:pPr>
                <a:endParaRPr lang="en-SE"/>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multiLvlStrRef>
              <c:f>Sheet1!$A$1:$F$9</c:f>
              <c:multiLvlStrCache>
                <c:ptCount val="9"/>
                <c:lvl>
                  <c:pt idx="3">
                    <c:v> </c:v>
                  </c:pt>
                </c:lvl>
                <c:lvl>
                  <c:pt idx="0">
                    <c:v>supervison-related including workplace environment</c:v>
                  </c:pt>
                  <c:pt idx="1">
                    <c:v>work-related illness, return to work</c:v>
                  </c:pt>
                  <c:pt idx="2">
                    <c:v>non-standard end of position (at 3, 5 or 8 years)</c:v>
                  </c:pt>
                  <c:pt idx="3">
                    <c:v>rules of procedure </c:v>
                  </c:pt>
                  <c:pt idx="4">
                    <c:v>collective agreement</c:v>
                  </c:pt>
                  <c:pt idx="5">
                    <c:v>ethics, plagiarism, IP</c:v>
                  </c:pt>
                  <c:pt idx="6">
                    <c:v>harassment, discrimination</c:v>
                  </c:pt>
                  <c:pt idx="7">
                    <c:v>others</c:v>
                  </c:pt>
                  <c:pt idx="8">
                    <c:v>annonymous</c:v>
                  </c:pt>
                </c:lvl>
              </c:multiLvlStrCache>
            </c:multiLvlStrRef>
          </c:cat>
          <c:val>
            <c:numRef>
              <c:f>Sheet1!$G$1:$G$9</c:f>
              <c:numCache>
                <c:formatCode>General</c:formatCode>
                <c:ptCount val="9"/>
                <c:pt idx="0">
                  <c:v>59</c:v>
                </c:pt>
                <c:pt idx="1">
                  <c:v>23</c:v>
                </c:pt>
                <c:pt idx="2">
                  <c:v>20</c:v>
                </c:pt>
                <c:pt idx="3">
                  <c:v>12</c:v>
                </c:pt>
                <c:pt idx="4">
                  <c:v>10</c:v>
                </c:pt>
                <c:pt idx="5">
                  <c:v>10</c:v>
                </c:pt>
                <c:pt idx="6">
                  <c:v>5</c:v>
                </c:pt>
                <c:pt idx="7">
                  <c:v>6</c:v>
                </c:pt>
                <c:pt idx="8">
                  <c:v>4</c:v>
                </c:pt>
              </c:numCache>
            </c:numRef>
          </c:val>
          <c:extLst>
            <c:ext xmlns:c16="http://schemas.microsoft.com/office/drawing/2014/chart" uri="{C3380CC4-5D6E-409C-BE32-E72D297353CC}">
              <c16:uniqueId val="{00000012-0A74-4F49-8DB5-D7C1B60D541D}"/>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19050" cap="flat" cmpd="sng" algn="ctr">
      <a:solidFill>
        <a:schemeClr val="tx1">
          <a:lumMod val="15000"/>
          <a:lumOff val="85000"/>
        </a:schemeClr>
      </a:solidFill>
      <a:round/>
    </a:ln>
    <a:effectLst/>
  </c:spPr>
  <c:txPr>
    <a:bodyPr/>
    <a:lstStyle/>
    <a:p>
      <a:pPr>
        <a:defRPr sz="2000"/>
      </a:pPr>
      <a:endParaRPr lang="en-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0-01-14T19:04:22.805" idx="1">
    <p:pos x="3855" y="620"/>
    <p:text>I think we should say that DS means Doktorandsektionen at some point</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1-14T19:05:03.745" idx="2">
    <p:pos x="6448" y="543"/>
    <p:text>Actually I think it is just confusing to confront the new PhD students with these abbrevations, which I dont know all by myself. Maybe we can rework this one</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0-01-14T19:06:32.784" idx="3">
    <p:pos x="2745" y="2245"/>
    <p:text>Maybe we can use the actual Logo of the studentkår instead.</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0-01-14T19:08:36.112" idx="6">
    <p:pos x="2695" y="3937"/>
    <p:text>make it the proper link.</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0-01-14T19:07:17.740" idx="5">
    <p:pos x="10" y="10"/>
    <p:text>I think we should not switch 2 times between student and employee. Lets push this part to the rest of the student things</p:text>
    <p:extLst>
      <p:ext uri="{C676402C-5697-4E1C-873F-D02D1690AC5C}">
        <p15:threadingInfo xmlns:p15="http://schemas.microsoft.com/office/powerpoint/2012/main" timeZoneBias="-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7-03-17T08:55:52.217" idx="17">
    <p:pos x="10" y="-83"/>
    <p:text>Designtips!
- Inga effekter på bildereller text - det ser oproffsigt ut. 
- Om du har en stor textmassa - tänk om. Kan du ha en bild som publiken kan titta på medan du istället berättar? Bryta ner det till en lista med högst 5 punkter?
- Undvik vita slides med svart text, dessa upplevs väldigt svårlästa på en duk. 
- säg aldrig det som står på duken (om det inte är ett citat eller nåt), det du säger ska alltid kompletteras av det du ser på duken.
- Undvik blå slides, dessa upplevs svårlästa. Används bara som intro och avslutningsslides utan text, men med logga.</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17-03-17T08:55:52.217" idx="17">
    <p:pos x="10" y="-83"/>
    <p:text>Designtips!
- Inga effekter på bildereller text - det ser oproffsigt ut. 
- Om du har en stor textmassa - tänk om. Kan du ha en bild som publiken kan titta på medan du istället berättar? Bryta ner det till en lista med högst 5 punkter?
- Undvik vita slides med svart text, dessa upplevs väldigt svårlästa på en duk. 
- säg aldrig det som står på duken (om det inte är ett citat eller nåt), det du säger ska alltid kompletteras av det du ser på duken.
- Undvik blå slides, dessa upplevs svårlästa. Används bara som intro och avslutningsslides utan text, men med logga.</p:text>
  </p:cm>
</p:cmLst>
</file>

<file path=ppt/comments/comment8.xml><?xml version="1.0" encoding="utf-8"?>
<p:cmLst xmlns:a="http://schemas.openxmlformats.org/drawingml/2006/main" xmlns:r="http://schemas.openxmlformats.org/officeDocument/2006/relationships" xmlns:p="http://schemas.openxmlformats.org/presentationml/2006/main">
  <p:cm authorId="2" dt="2020-01-14T19:12:39.325" idx="7">
    <p:pos x="779" y="1179"/>
    <p:text>maybe add our pictures and thank you</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CF733-AB96-4B18-8AFE-CB40917F0D35}" type="datetimeFigureOut">
              <a:rPr lang="en-US" smtClean="0"/>
              <a:t>9/30/20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EB7C29-743F-485B-9C3E-3E60F5F53C10}" type="slidenum">
              <a:rPr lang="en-US" smtClean="0"/>
              <a:t>‹#›</a:t>
            </a:fld>
            <a:endParaRPr lang="en-US"/>
          </a:p>
        </p:txBody>
      </p:sp>
    </p:spTree>
    <p:extLst>
      <p:ext uri="{BB962C8B-B14F-4D97-AF65-F5344CB8AC3E}">
        <p14:creationId xmlns:p14="http://schemas.microsoft.com/office/powerpoint/2010/main" val="3550587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forsakringskassan.s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EB7C29-743F-485B-9C3E-3E60F5F53C10}" type="slidenum">
              <a:rPr lang="en-US" smtClean="0"/>
              <a:t>2</a:t>
            </a:fld>
            <a:endParaRPr lang="en-US"/>
          </a:p>
        </p:txBody>
      </p:sp>
    </p:spTree>
    <p:extLst>
      <p:ext uri="{BB962C8B-B14F-4D97-AF65-F5344CB8AC3E}">
        <p14:creationId xmlns:p14="http://schemas.microsoft.com/office/powerpoint/2010/main" val="61240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0532A1-AC99-4F1C-A6E6-0A46E9AD370F}" type="slidenum">
              <a:rPr kumimoji="0" lang="en-US" sz="1200" b="0" i="0" u="none" strike="noStrike" kern="1200" cap="none" spc="0" normalizeH="0" baseline="0" noProof="0" smtClean="0">
                <a:ln>
                  <a:noFill/>
                </a:ln>
                <a:solidFill>
                  <a:srgbClr val="000000"/>
                </a:solidFill>
                <a:effectLst/>
                <a:uLnTx/>
                <a:uFillTx/>
                <a:latin typeface="Gill Sans" charset="0"/>
                <a:ea typeface="ヒラギノ角ゴ ProN W3" charset="-128"/>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Gill Sans" charset="0"/>
              <a:ea typeface="ヒラギノ角ゴ ProN W3" charset="-128"/>
              <a:cs typeface="+mn-cs"/>
              <a:sym typeface="Gill Sans" charset="0"/>
            </a:endParaRPr>
          </a:p>
        </p:txBody>
      </p:sp>
    </p:spTree>
    <p:extLst>
      <p:ext uri="{BB962C8B-B14F-4D97-AF65-F5344CB8AC3E}">
        <p14:creationId xmlns:p14="http://schemas.microsoft.com/office/powerpoint/2010/main" val="1470442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0532A1-AC99-4F1C-A6E6-0A46E9AD370F}" type="slidenum">
              <a:rPr kumimoji="0" lang="en-US" sz="1200" b="0" i="0" u="none" strike="noStrike" kern="1200" cap="none" spc="0" normalizeH="0" baseline="0" noProof="0" smtClean="0">
                <a:ln>
                  <a:noFill/>
                </a:ln>
                <a:solidFill>
                  <a:srgbClr val="000000"/>
                </a:solidFill>
                <a:effectLst/>
                <a:uLnTx/>
                <a:uFillTx/>
                <a:latin typeface="Gill Sans" charset="0"/>
                <a:ea typeface="ヒラギノ角ゴ ProN W3" charset="-128"/>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Gill Sans" charset="0"/>
              <a:ea typeface="ヒラギノ角ゴ ProN W3" charset="-128"/>
              <a:cs typeface="+mn-cs"/>
              <a:sym typeface="Gill Sans" charset="0"/>
            </a:endParaRPr>
          </a:p>
        </p:txBody>
      </p:sp>
    </p:spTree>
    <p:extLst>
      <p:ext uri="{BB962C8B-B14F-4D97-AF65-F5344CB8AC3E}">
        <p14:creationId xmlns:p14="http://schemas.microsoft.com/office/powerpoint/2010/main" val="939258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want to</a:t>
            </a:r>
            <a:r>
              <a:rPr lang="en-US" baseline="0" dirty="0"/>
              <a:t> know what happens inside your computer??</a:t>
            </a:r>
            <a:endParaRPr lang="en-US" dirty="0"/>
          </a:p>
        </p:txBody>
      </p:sp>
      <p:sp>
        <p:nvSpPr>
          <p:cNvPr id="4" name="Slide Number Placeholder 3"/>
          <p:cNvSpPr>
            <a:spLocks noGrp="1"/>
          </p:cNvSpPr>
          <p:nvPr>
            <p:ph type="sldNum" sz="quarter" idx="10"/>
          </p:nvPr>
        </p:nvSpPr>
        <p:spPr/>
        <p:txBody>
          <a:bodyPr/>
          <a:lstStyle/>
          <a:p>
            <a:fld id="{92EB7C29-743F-485B-9C3E-3E60F5F53C10}" type="slidenum">
              <a:rPr lang="en-US" smtClean="0"/>
              <a:t>22</a:t>
            </a:fld>
            <a:endParaRPr lang="en-US" dirty="0"/>
          </a:p>
        </p:txBody>
      </p:sp>
    </p:spTree>
    <p:extLst>
      <p:ext uri="{BB962C8B-B14F-4D97-AF65-F5344CB8AC3E}">
        <p14:creationId xmlns:p14="http://schemas.microsoft.com/office/powerpoint/2010/main" val="2053976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now</a:t>
            </a:r>
            <a:r>
              <a:rPr lang="en-US" baseline="0" dirty="0"/>
              <a:t> lets take out the phone</a:t>
            </a:r>
            <a:endParaRPr lang="en-US" dirty="0"/>
          </a:p>
        </p:txBody>
      </p:sp>
      <p:sp>
        <p:nvSpPr>
          <p:cNvPr id="4" name="Slide Number Placeholder 3"/>
          <p:cNvSpPr>
            <a:spLocks noGrp="1"/>
          </p:cNvSpPr>
          <p:nvPr>
            <p:ph type="sldNum" sz="quarter" idx="10"/>
          </p:nvPr>
        </p:nvSpPr>
        <p:spPr/>
        <p:txBody>
          <a:bodyPr/>
          <a:lstStyle/>
          <a:p>
            <a:fld id="{92EB7C29-743F-485B-9C3E-3E60F5F53C10}" type="slidenum">
              <a:rPr lang="en-US" smtClean="0"/>
              <a:t>23</a:t>
            </a:fld>
            <a:endParaRPr lang="en-US" dirty="0"/>
          </a:p>
        </p:txBody>
      </p:sp>
    </p:spTree>
    <p:extLst>
      <p:ext uri="{BB962C8B-B14F-4D97-AF65-F5344CB8AC3E}">
        <p14:creationId xmlns:p14="http://schemas.microsoft.com/office/powerpoint/2010/main" val="141152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lvl="2" indent="0" eaLnBrk="1" fontAlgn="auto" hangingPunct="1">
              <a:spcBef>
                <a:spcPts val="0"/>
              </a:spcBef>
              <a:spcAft>
                <a:spcPts val="0"/>
              </a:spcAft>
              <a:buClr>
                <a:schemeClr val="accent1">
                  <a:lumMod val="75000"/>
                </a:schemeClr>
              </a:buClr>
              <a:buFont typeface="Arial" pitchFamily="34" charset="0"/>
              <a:buNone/>
              <a:defRPr/>
            </a:pPr>
            <a:endParaRPr lang="en-US" sz="2200" baseline="0" dirty="0"/>
          </a:p>
          <a:p>
            <a:pPr marL="400050" lvl="2" indent="0" eaLnBrk="1" fontAlgn="auto" hangingPunct="1">
              <a:spcBef>
                <a:spcPts val="0"/>
              </a:spcBef>
              <a:spcAft>
                <a:spcPts val="0"/>
              </a:spcAft>
              <a:buClr>
                <a:schemeClr val="accent1">
                  <a:lumMod val="75000"/>
                </a:schemeClr>
              </a:buClr>
              <a:buFont typeface="Arial" pitchFamily="34" charset="0"/>
              <a:buNone/>
              <a:defRPr/>
            </a:pPr>
            <a:r>
              <a:rPr lang="en-US" sz="1200" baseline="0" dirty="0"/>
              <a:t> </a:t>
            </a:r>
            <a:r>
              <a:rPr lang="en-US" sz="1200" dirty="0"/>
              <a:t>I’d like to begin by</a:t>
            </a:r>
            <a:r>
              <a:rPr lang="en-US" sz="1200" baseline="0" dirty="0"/>
              <a:t> introducing myself because  in some departments there has been considerable surprise about both my background and my employment status. First I am an experienced academic  with the usual number of letters after my name and a few more besides with a background in advocacy and appeals at the student level and ethics at the faculty level  and value-added experience as an independent commissioner on a regulatory judicial tribunal (I am the vertically challenged commissioner brown pants day)  as well as work and research experience in Sweden…. and  second  I am not an employee of Chalmers.  In fact I am proud to be employed by the student union and contracted by DS. Carl is my boss. I can tell you that being employed by a group of bright,  interesting, dynamic 30-somethings is pretty cool.   I realize that when I show up in your departments that  it is not good news and I appreciate that  BUT my being contracted by DS makes me relevant not  as some of your colleagues seem to feel and occasionally express, irrelevant. </a:t>
            </a:r>
          </a:p>
          <a:p>
            <a:pPr marL="400050" lvl="2" indent="0" eaLnBrk="1" fontAlgn="auto" hangingPunct="1">
              <a:spcBef>
                <a:spcPts val="0"/>
              </a:spcBef>
              <a:spcAft>
                <a:spcPts val="0"/>
              </a:spcAft>
              <a:buClr>
                <a:schemeClr val="accent1">
                  <a:lumMod val="75000"/>
                </a:schemeClr>
              </a:buClr>
              <a:buFont typeface="Arial" pitchFamily="34" charset="0"/>
              <a:buNone/>
              <a:defRPr/>
            </a:pPr>
            <a:endParaRPr lang="en-US" sz="1200" baseline="0" dirty="0"/>
          </a:p>
          <a:p>
            <a:pPr marL="400050" lvl="2" indent="0" eaLnBrk="1" fontAlgn="auto" hangingPunct="1">
              <a:spcBef>
                <a:spcPts val="0"/>
              </a:spcBef>
              <a:spcAft>
                <a:spcPts val="0"/>
              </a:spcAft>
              <a:buClr>
                <a:schemeClr val="accent1">
                  <a:lumMod val="75000"/>
                </a:schemeClr>
              </a:buClr>
              <a:buFont typeface="Arial" pitchFamily="34" charset="0"/>
              <a:buNone/>
              <a:defRPr/>
            </a:pPr>
            <a:r>
              <a:rPr lang="en-US" sz="1200" baseline="0" dirty="0"/>
              <a:t> </a:t>
            </a:r>
            <a:r>
              <a:rPr lang="en-US" sz="1200" dirty="0"/>
              <a:t>Licensing of all nuclear-related activities</a:t>
            </a:r>
          </a:p>
          <a:p>
            <a:pPr marL="631825" lvl="2" indent="-231775" eaLnBrk="1" fontAlgn="auto" hangingPunct="1">
              <a:spcBef>
                <a:spcPts val="0"/>
              </a:spcBef>
              <a:spcAft>
                <a:spcPts val="0"/>
              </a:spcAft>
              <a:buClr>
                <a:schemeClr val="accent1">
                  <a:lumMod val="75000"/>
                </a:schemeClr>
              </a:buClr>
              <a:buFont typeface="Arial" pitchFamily="34" charset="0"/>
              <a:buChar char="•"/>
              <a:defRPr/>
            </a:pPr>
            <a:r>
              <a:rPr lang="en-US" sz="1200" dirty="0"/>
              <a:t>Health, safety, security  and the environment</a:t>
            </a:r>
          </a:p>
          <a:p>
            <a:pPr marL="631825" lvl="2" indent="-231775" eaLnBrk="1" fontAlgn="auto" hangingPunct="1">
              <a:spcBef>
                <a:spcPts val="0"/>
              </a:spcBef>
              <a:spcAft>
                <a:spcPts val="0"/>
              </a:spcAft>
              <a:buClr>
                <a:schemeClr val="accent1">
                  <a:lumMod val="75000"/>
                </a:schemeClr>
              </a:buClr>
              <a:buFont typeface="Arial" pitchFamily="34" charset="0"/>
              <a:buChar char="•"/>
              <a:defRPr/>
            </a:pPr>
            <a:r>
              <a:rPr lang="en-US" sz="1200" dirty="0" err="1"/>
              <a:t>Beng</a:t>
            </a:r>
            <a:r>
              <a:rPr lang="en-US" sz="1200" dirty="0"/>
              <a:t>  8  </a:t>
            </a:r>
            <a:r>
              <a:rPr lang="en-US" sz="1200" dirty="0" err="1"/>
              <a:t>Meng</a:t>
            </a:r>
            <a:r>
              <a:rPr lang="en-US" sz="1200" dirty="0"/>
              <a:t> 7  PhD 7 Peng 7 FCAE  14  -   </a:t>
            </a:r>
            <a:r>
              <a:rPr lang="en-US" sz="1200" dirty="0" err="1"/>
              <a:t>Alfapet</a:t>
            </a:r>
            <a:r>
              <a:rPr lang="en-US" sz="1200" baseline="0" dirty="0"/>
              <a:t> Score of  43</a:t>
            </a:r>
            <a:endParaRPr lang="en-US" sz="1200" dirty="0"/>
          </a:p>
          <a:p>
            <a:pPr marL="342900" indent="-342900">
              <a:buFont typeface="Arial" panose="020B0604020202020204" pitchFamily="34" charset="0"/>
              <a:buChar char="•"/>
            </a:pPr>
            <a:r>
              <a:rPr lang="en-US" sz="1200" dirty="0"/>
              <a:t>Last point: As you</a:t>
            </a:r>
            <a:r>
              <a:rPr lang="en-US" sz="1200" baseline="0" dirty="0"/>
              <a:t>  read in my report </a:t>
            </a:r>
          </a:p>
          <a:p>
            <a:pPr marL="800100" lvl="1" indent="-342900">
              <a:buFont typeface="Arial" panose="020B0604020202020204" pitchFamily="34" charset="0"/>
              <a:buChar char="•"/>
            </a:pPr>
            <a:r>
              <a:rPr lang="en-US" sz="1200" baseline="0" dirty="0"/>
              <a:t>My </a:t>
            </a:r>
            <a:r>
              <a:rPr lang="en-US" sz="1200" dirty="0"/>
              <a:t>Communications with doctoral students and all case files are confidential </a:t>
            </a:r>
          </a:p>
          <a:p>
            <a:pPr marL="800100" lvl="1" indent="-342900">
              <a:buFont typeface="Arial" panose="020B0604020202020204" pitchFamily="34" charset="0"/>
              <a:buChar char="•"/>
            </a:pPr>
            <a:r>
              <a:rPr lang="en-US" sz="1200" dirty="0"/>
              <a:t>I can advise, suggest or encourage but in any situation actions are student led.  </a:t>
            </a:r>
          </a:p>
          <a:p>
            <a:pPr marL="800100" lvl="1" indent="-342900">
              <a:buFont typeface="Arial" panose="020B0604020202020204" pitchFamily="34" charset="0"/>
              <a:buChar char="•"/>
            </a:pPr>
            <a:r>
              <a:rPr lang="en-US" sz="1200" dirty="0"/>
              <a:t>I  am Neutral with respect to the rules but act solely in the interests of the student.  </a:t>
            </a:r>
          </a:p>
          <a:p>
            <a:pPr marL="800100" lvl="1" indent="-342900">
              <a:buFont typeface="Arial" panose="020B0604020202020204" pitchFamily="34" charset="0"/>
              <a:buChar char="•"/>
            </a:pPr>
            <a:r>
              <a:rPr lang="en-US" sz="1200" dirty="0"/>
              <a:t>I Support or represents doctoral students in difficult conversations and situations.   </a:t>
            </a:r>
          </a:p>
          <a:p>
            <a:pPr marL="800100" lvl="1" indent="-342900">
              <a:buFont typeface="Arial" panose="020B0604020202020204" pitchFamily="34" charset="0"/>
              <a:buChar char="•"/>
            </a:pPr>
            <a:r>
              <a:rPr lang="en-US" sz="1200" dirty="0"/>
              <a:t>I can mediates, intervene or act on behalf of a student when requested to do so by the student.  </a:t>
            </a:r>
          </a:p>
          <a:p>
            <a:pPr marL="631825" lvl="2" indent="-231775" eaLnBrk="1" fontAlgn="auto" hangingPunct="1">
              <a:spcBef>
                <a:spcPts val="0"/>
              </a:spcBef>
              <a:spcAft>
                <a:spcPts val="0"/>
              </a:spcAft>
              <a:buClr>
                <a:schemeClr val="accent1">
                  <a:lumMod val="75000"/>
                </a:schemeClr>
              </a:buClr>
              <a:buFont typeface="Arial" pitchFamily="34" charset="0"/>
              <a:buChar char="•"/>
              <a:defRPr/>
            </a:pPr>
            <a:endParaRPr lang="en-US" sz="2200" dirty="0"/>
          </a:p>
          <a:p>
            <a:endParaRPr lang="en-CA" dirty="0"/>
          </a:p>
        </p:txBody>
      </p:sp>
      <p:sp>
        <p:nvSpPr>
          <p:cNvPr id="4" name="Slide Number Placeholder 3"/>
          <p:cNvSpPr>
            <a:spLocks noGrp="1"/>
          </p:cNvSpPr>
          <p:nvPr>
            <p:ph type="sldNum" sz="quarter" idx="10"/>
          </p:nvPr>
        </p:nvSpPr>
        <p:spPr/>
        <p:txBody>
          <a:bodyPr/>
          <a:lstStyle/>
          <a:p>
            <a:pPr>
              <a:defRPr/>
            </a:pPr>
            <a:fld id="{86732B4D-5F29-44E7-8265-BC94552C357F}" type="slidenum">
              <a:rPr lang="en-US" smtClean="0"/>
              <a:pPr>
                <a:defRPr/>
              </a:pPr>
              <a:t>26</a:t>
            </a:fld>
            <a:endParaRPr lang="en-US"/>
          </a:p>
        </p:txBody>
      </p:sp>
    </p:spTree>
    <p:extLst>
      <p:ext uri="{BB962C8B-B14F-4D97-AF65-F5344CB8AC3E}">
        <p14:creationId xmlns:p14="http://schemas.microsoft.com/office/powerpoint/2010/main" val="1649964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come back to Supervision-related</a:t>
            </a:r>
            <a:r>
              <a:rPr lang="en-US" baseline="0" dirty="0"/>
              <a:t> and workplace related and non-standard end</a:t>
            </a:r>
          </a:p>
          <a:p>
            <a:endParaRPr lang="en-US" b="1" baseline="0" dirty="0"/>
          </a:p>
          <a:p>
            <a:r>
              <a:rPr lang="en-US" b="1" baseline="0" dirty="0"/>
              <a:t>ROP (needs work</a:t>
            </a:r>
            <a:r>
              <a:rPr lang="en-US" baseline="0" dirty="0"/>
              <a:t>) …. Anders asked me where I saw concerns with the ROP. 15 pages, pretty much every page has been marked up. It is nearly impossible of course to consider every possible thing to consider but let me point out a  couple right now:</a:t>
            </a:r>
          </a:p>
          <a:p>
            <a:endParaRPr lang="en-CA" dirty="0"/>
          </a:p>
        </p:txBody>
      </p:sp>
      <p:sp>
        <p:nvSpPr>
          <p:cNvPr id="4" name="Slide Number Placeholder 3"/>
          <p:cNvSpPr>
            <a:spLocks noGrp="1"/>
          </p:cNvSpPr>
          <p:nvPr>
            <p:ph type="sldNum" sz="quarter" idx="10"/>
          </p:nvPr>
        </p:nvSpPr>
        <p:spPr/>
        <p:txBody>
          <a:bodyPr/>
          <a:lstStyle/>
          <a:p>
            <a:fld id="{8C18B0D9-6985-461F-882B-A4CD34402671}" type="slidenum">
              <a:rPr lang="en-CA" smtClean="0"/>
              <a:t>27</a:t>
            </a:fld>
            <a:endParaRPr lang="en-CA"/>
          </a:p>
        </p:txBody>
      </p:sp>
    </p:spTree>
    <p:extLst>
      <p:ext uri="{BB962C8B-B14F-4D97-AF65-F5344CB8AC3E}">
        <p14:creationId xmlns:p14="http://schemas.microsoft.com/office/powerpoint/2010/main" val="3832902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EB7C29-743F-485B-9C3E-3E60F5F53C10}" type="slidenum">
              <a:rPr lang="en-US" smtClean="0"/>
              <a:t>29</a:t>
            </a:fld>
            <a:endParaRPr lang="en-US"/>
          </a:p>
        </p:txBody>
      </p:sp>
    </p:spTree>
    <p:extLst>
      <p:ext uri="{BB962C8B-B14F-4D97-AF65-F5344CB8AC3E}">
        <p14:creationId xmlns:p14="http://schemas.microsoft.com/office/powerpoint/2010/main" val="3507161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EB7C29-743F-485B-9C3E-3E60F5F53C10}" type="slidenum">
              <a:rPr lang="en-US" smtClean="0"/>
              <a:t>5</a:t>
            </a:fld>
            <a:endParaRPr lang="en-US"/>
          </a:p>
        </p:txBody>
      </p:sp>
    </p:spTree>
    <p:extLst>
      <p:ext uri="{BB962C8B-B14F-4D97-AF65-F5344CB8AC3E}">
        <p14:creationId xmlns:p14="http://schemas.microsoft.com/office/powerpoint/2010/main" val="2846992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D22F2D-BB19-40EB-AF7E-34A232E78DB2}" type="slidenum">
              <a:rPr lang="en-US" smtClean="0"/>
              <a:t>7</a:t>
            </a:fld>
            <a:endParaRPr lang="en-US"/>
          </a:p>
        </p:txBody>
      </p:sp>
    </p:spTree>
    <p:extLst>
      <p:ext uri="{BB962C8B-B14F-4D97-AF65-F5344CB8AC3E}">
        <p14:creationId xmlns:p14="http://schemas.microsoft.com/office/powerpoint/2010/main" val="2086844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Apply for parental leave as far in advance as possible. </a:t>
            </a:r>
            <a:endParaRPr lang="en-US" sz="9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can be on parental leave full time until your child is 1.5 years old </a:t>
            </a:r>
            <a:endParaRPr lang="en-US" sz="9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and part time (max. 25 %) until your child is 8 years old. </a:t>
            </a:r>
            <a:endParaRPr lang="en-US" sz="9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Extension of employment by the corresponding length of time </a:t>
            </a:r>
            <a:endParaRPr lang="en-US" sz="9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Inform your manager when you are at home looking after your child when he or she is ill (known as VAB – and the verb </a:t>
            </a:r>
            <a:r>
              <a:rPr lang="en-US" sz="1200" kern="1200" dirty="0" err="1">
                <a:solidFill>
                  <a:schemeClr val="tx1"/>
                </a:solidFill>
                <a:effectLst/>
                <a:latin typeface="+mn-lt"/>
                <a:ea typeface="+mn-ea"/>
                <a:cs typeface="+mn-cs"/>
              </a:rPr>
              <a:t>vabba</a:t>
            </a:r>
            <a:r>
              <a:rPr lang="en-US" sz="1200" kern="1200" dirty="0">
                <a:solidFill>
                  <a:schemeClr val="tx1"/>
                </a:solidFill>
                <a:effectLst/>
                <a:latin typeface="+mn-lt"/>
                <a:ea typeface="+mn-ea"/>
                <a:cs typeface="+mn-cs"/>
              </a:rPr>
              <a:t> – in Swedish). </a:t>
            </a:r>
            <a:endParaRPr lang="en-US" sz="9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3"/>
              </a:rPr>
              <a:t>www.forsakringskassan.se</a:t>
            </a:r>
            <a:endParaRPr lang="en-US" sz="9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2EB7C29-743F-485B-9C3E-3E60F5F53C10}" type="slidenum">
              <a:rPr lang="en-US" smtClean="0"/>
              <a:t>9</a:t>
            </a:fld>
            <a:endParaRPr lang="en-US"/>
          </a:p>
        </p:txBody>
      </p:sp>
    </p:spTree>
    <p:extLst>
      <p:ext uri="{BB962C8B-B14F-4D97-AF65-F5344CB8AC3E}">
        <p14:creationId xmlns:p14="http://schemas.microsoft.com/office/powerpoint/2010/main" val="3887428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EB7C29-743F-485B-9C3E-3E60F5F53C10}" type="slidenum">
              <a:rPr lang="en-US" smtClean="0"/>
              <a:t>10</a:t>
            </a:fld>
            <a:endParaRPr lang="en-US"/>
          </a:p>
        </p:txBody>
      </p:sp>
    </p:spTree>
    <p:extLst>
      <p:ext uri="{BB962C8B-B14F-4D97-AF65-F5344CB8AC3E}">
        <p14:creationId xmlns:p14="http://schemas.microsoft.com/office/powerpoint/2010/main" val="2834255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EB7C29-743F-485B-9C3E-3E60F5F53C10}" type="slidenum">
              <a:rPr lang="en-US" smtClean="0"/>
              <a:t>11</a:t>
            </a:fld>
            <a:endParaRPr lang="en-US"/>
          </a:p>
        </p:txBody>
      </p:sp>
    </p:spTree>
    <p:extLst>
      <p:ext uri="{BB962C8B-B14F-4D97-AF65-F5344CB8AC3E}">
        <p14:creationId xmlns:p14="http://schemas.microsoft.com/office/powerpoint/2010/main" val="4212772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EB7C29-743F-485B-9C3E-3E60F5F53C10}" type="slidenum">
              <a:rPr lang="en-US" smtClean="0"/>
              <a:t>12</a:t>
            </a:fld>
            <a:endParaRPr lang="en-US"/>
          </a:p>
        </p:txBody>
      </p:sp>
    </p:spTree>
    <p:extLst>
      <p:ext uri="{BB962C8B-B14F-4D97-AF65-F5344CB8AC3E}">
        <p14:creationId xmlns:p14="http://schemas.microsoft.com/office/powerpoint/2010/main" val="1693629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EB7C29-743F-485B-9C3E-3E60F5F53C10}" type="slidenum">
              <a:rPr lang="en-US" smtClean="0"/>
              <a:t>15</a:t>
            </a:fld>
            <a:endParaRPr lang="en-US"/>
          </a:p>
        </p:txBody>
      </p:sp>
    </p:spTree>
    <p:extLst>
      <p:ext uri="{BB962C8B-B14F-4D97-AF65-F5344CB8AC3E}">
        <p14:creationId xmlns:p14="http://schemas.microsoft.com/office/powerpoint/2010/main" val="208008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0532A1-AC99-4F1C-A6E6-0A46E9AD370F}" type="slidenum">
              <a:rPr kumimoji="0" lang="en-US" sz="1200" b="0" i="0" u="none" strike="noStrike" kern="1200" cap="none" spc="0" normalizeH="0" baseline="0" noProof="0" smtClean="0">
                <a:ln>
                  <a:noFill/>
                </a:ln>
                <a:solidFill>
                  <a:srgbClr val="000000"/>
                </a:solidFill>
                <a:effectLst/>
                <a:uLnTx/>
                <a:uFillTx/>
                <a:latin typeface="Gill Sans" charset="0"/>
                <a:ea typeface="ヒラギノ角ゴ ProN W3" charset="-128"/>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Gill Sans" charset="0"/>
              <a:ea typeface="ヒラギノ角ゴ ProN W3" charset="-128"/>
              <a:cs typeface="+mn-cs"/>
              <a:sym typeface="Gill Sans" charset="0"/>
            </a:endParaRPr>
          </a:p>
        </p:txBody>
      </p:sp>
    </p:spTree>
    <p:extLst>
      <p:ext uri="{BB962C8B-B14F-4D97-AF65-F5344CB8AC3E}">
        <p14:creationId xmlns:p14="http://schemas.microsoft.com/office/powerpoint/2010/main" val="1551539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5BC6C5-98E6-4303-B1B0-3217B1161637}" type="datetimeFigureOut">
              <a:rPr lang="en-US" smtClean="0"/>
              <a:t>9/30/20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C275C-B4BC-4B05-AEC6-561FE1006BC8}" type="slidenum">
              <a:rPr lang="en-US" smtClean="0"/>
              <a:t>‹#›</a:t>
            </a:fld>
            <a:endParaRPr lang="en-US"/>
          </a:p>
        </p:txBody>
      </p:sp>
    </p:spTree>
    <p:extLst>
      <p:ext uri="{BB962C8B-B14F-4D97-AF65-F5344CB8AC3E}">
        <p14:creationId xmlns:p14="http://schemas.microsoft.com/office/powerpoint/2010/main" val="3215372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5BC6C5-98E6-4303-B1B0-3217B1161637}" type="datetimeFigureOut">
              <a:rPr lang="en-US" smtClean="0"/>
              <a:t>9/30/20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C275C-B4BC-4B05-AEC6-561FE1006BC8}" type="slidenum">
              <a:rPr lang="en-US" smtClean="0"/>
              <a:t>‹#›</a:t>
            </a:fld>
            <a:endParaRPr lang="en-US"/>
          </a:p>
        </p:txBody>
      </p:sp>
    </p:spTree>
    <p:extLst>
      <p:ext uri="{BB962C8B-B14F-4D97-AF65-F5344CB8AC3E}">
        <p14:creationId xmlns:p14="http://schemas.microsoft.com/office/powerpoint/2010/main" val="2061902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5BC6C5-98E6-4303-B1B0-3217B1161637}" type="datetimeFigureOut">
              <a:rPr lang="en-US" smtClean="0"/>
              <a:t>9/30/20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C275C-B4BC-4B05-AEC6-561FE1006BC8}" type="slidenum">
              <a:rPr lang="en-US" smtClean="0"/>
              <a:t>‹#›</a:t>
            </a:fld>
            <a:endParaRPr lang="en-US"/>
          </a:p>
        </p:txBody>
      </p:sp>
    </p:spTree>
    <p:extLst>
      <p:ext uri="{BB962C8B-B14F-4D97-AF65-F5344CB8AC3E}">
        <p14:creationId xmlns:p14="http://schemas.microsoft.com/office/powerpoint/2010/main" val="4118466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ist one column">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625187" y="6580834"/>
            <a:ext cx="2844800" cy="277167"/>
          </a:xfrm>
          <a:prstGeom prst="rect">
            <a:avLst/>
          </a:prstGeom>
        </p:spPr>
        <p:txBody>
          <a:bodyPr/>
          <a:lstStyle>
            <a:lvl1pPr>
              <a:defRPr sz="800" baseline="0">
                <a:solidFill>
                  <a:schemeClr val="bg1"/>
                </a:solidFill>
              </a:defRPr>
            </a:lvl1pPr>
          </a:lstStyle>
          <a:p>
            <a:fld id="{87546AEB-71F4-CD49-AD98-46653C446DDE}" type="datetime1">
              <a:rPr lang="sv-SE" smtClean="0"/>
              <a:t>2020-09-30</a:t>
            </a:fld>
            <a:endParaRPr lang="sv-SE" dirty="0"/>
          </a:p>
        </p:txBody>
      </p:sp>
      <p:sp>
        <p:nvSpPr>
          <p:cNvPr id="8" name="Footer Placeholder 4"/>
          <p:cNvSpPr>
            <a:spLocks noGrp="1"/>
          </p:cNvSpPr>
          <p:nvPr>
            <p:ph type="ftr" sz="quarter" idx="11"/>
          </p:nvPr>
        </p:nvSpPr>
        <p:spPr>
          <a:xfrm>
            <a:off x="4165600" y="6580834"/>
            <a:ext cx="3860800" cy="277167"/>
          </a:xfrm>
          <a:prstGeom prst="rect">
            <a:avLst/>
          </a:prstGeom>
        </p:spPr>
        <p:txBody>
          <a:bodyPr/>
          <a:lstStyle>
            <a:lvl1pPr algn="ctr">
              <a:defRPr sz="800" baseline="0">
                <a:solidFill>
                  <a:srgbClr val="FFFFFF"/>
                </a:solidFill>
              </a:defRPr>
            </a:lvl1pPr>
          </a:lstStyle>
          <a:p>
            <a:r>
              <a:rPr lang="en-GB" noProof="0" dirty="0"/>
              <a:t>Chalmers University of Technology</a:t>
            </a:r>
          </a:p>
        </p:txBody>
      </p:sp>
      <p:sp>
        <p:nvSpPr>
          <p:cNvPr id="9" name="Slide Number Placeholder 5"/>
          <p:cNvSpPr>
            <a:spLocks noGrp="1"/>
          </p:cNvSpPr>
          <p:nvPr>
            <p:ph type="sldNum" sz="quarter" idx="12"/>
          </p:nvPr>
        </p:nvSpPr>
        <p:spPr>
          <a:xfrm>
            <a:off x="8737600" y="6580834"/>
            <a:ext cx="2844800" cy="277167"/>
          </a:xfrm>
          <a:prstGeom prst="rect">
            <a:avLst/>
          </a:prstGeom>
        </p:spPr>
        <p:txBody>
          <a:bodyPr/>
          <a:lstStyle>
            <a:lvl1pPr algn="r">
              <a:defRPr sz="800" baseline="0">
                <a:solidFill>
                  <a:schemeClr val="bg1"/>
                </a:solidFill>
              </a:defRPr>
            </a:lvl1pPr>
          </a:lstStyle>
          <a:p>
            <a:fld id="{344E8EA3-C3DD-5544-8A1C-EA00A1673D37}" type="slidenum">
              <a:rPr lang="sv-SE" smtClean="0"/>
              <a:pPr/>
              <a:t>‹#›</a:t>
            </a:fld>
            <a:endParaRPr lang="sv-SE" dirty="0"/>
          </a:p>
        </p:txBody>
      </p:sp>
      <p:sp>
        <p:nvSpPr>
          <p:cNvPr id="6" name="Title 1"/>
          <p:cNvSpPr>
            <a:spLocks noGrp="1"/>
          </p:cNvSpPr>
          <p:nvPr>
            <p:ph type="title" hasCustomPrompt="1"/>
          </p:nvPr>
        </p:nvSpPr>
        <p:spPr>
          <a:xfrm>
            <a:off x="625187" y="818671"/>
            <a:ext cx="10957213" cy="891183"/>
          </a:xfrm>
          <a:prstGeom prst="rect">
            <a:avLst/>
          </a:prstGeom>
        </p:spPr>
        <p:txBody>
          <a:bodyPr>
            <a:normAutofit/>
          </a:bodyPr>
          <a:lstStyle>
            <a:lvl1pPr>
              <a:lnSpc>
                <a:spcPts val="5200"/>
              </a:lnSpc>
              <a:defRPr sz="4800" b="1" kern="900" cap="all" spc="-200" baseline="0">
                <a:solidFill>
                  <a:schemeClr val="tx1"/>
                </a:solidFill>
              </a:defRPr>
            </a:lvl1pPr>
          </a:lstStyle>
          <a:p>
            <a:r>
              <a:rPr lang="en-GB" noProof="0" dirty="0"/>
              <a:t>Headline</a:t>
            </a:r>
          </a:p>
        </p:txBody>
      </p:sp>
      <p:sp>
        <p:nvSpPr>
          <p:cNvPr id="10" name="Content Placeholder 2"/>
          <p:cNvSpPr>
            <a:spLocks noGrp="1"/>
          </p:cNvSpPr>
          <p:nvPr>
            <p:ph idx="1" hasCustomPrompt="1"/>
          </p:nvPr>
        </p:nvSpPr>
        <p:spPr>
          <a:xfrm>
            <a:off x="625187" y="1709854"/>
            <a:ext cx="10957213" cy="4640321"/>
          </a:xfrm>
          <a:prstGeom prst="rect">
            <a:avLst/>
          </a:prstGeom>
        </p:spPr>
        <p:txBody>
          <a:bodyPr/>
          <a:lstStyle>
            <a:lvl1pPr>
              <a:defRPr sz="3467" baseline="0">
                <a:solidFill>
                  <a:schemeClr val="tx1"/>
                </a:solidFill>
              </a:defRPr>
            </a:lvl1pPr>
            <a:lvl2pPr>
              <a:defRPr sz="2933" baseline="0">
                <a:solidFill>
                  <a:schemeClr val="tx1"/>
                </a:solidFill>
              </a:defRPr>
            </a:lvl2pPr>
            <a:lvl3pPr>
              <a:defRPr sz="2400" baseline="0">
                <a:solidFill>
                  <a:schemeClr val="tx1"/>
                </a:solidFill>
              </a:defRPr>
            </a:lvl3pPr>
            <a:lvl4pPr>
              <a:defRPr sz="2133" baseline="0">
                <a:solidFill>
                  <a:schemeClr val="tx1"/>
                </a:solidFill>
              </a:defRPr>
            </a:lvl4pPr>
            <a:lvl5pPr>
              <a:defRPr sz="1867" baseline="0">
                <a:solidFill>
                  <a:schemeClr val="tx1"/>
                </a:solidFill>
              </a:defRPr>
            </a:lvl5pPr>
            <a:lvl6pPr>
              <a:defRPr sz="1467" baseline="0"/>
            </a:lvl6pPr>
          </a:lstStyle>
          <a:p>
            <a:pPr lvl="0"/>
            <a:r>
              <a:rPr lang="en-GB" noProof="0" dirty="0"/>
              <a:t>List one column</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sz="1333" baseline="0" noProof="0" dirty="0"/>
              <a:t>Sixth level</a:t>
            </a:r>
            <a:endParaRPr lang="en-GB" noProof="0" dirty="0"/>
          </a:p>
        </p:txBody>
      </p:sp>
    </p:spTree>
    <p:extLst>
      <p:ext uri="{BB962C8B-B14F-4D97-AF65-F5344CB8AC3E}">
        <p14:creationId xmlns:p14="http://schemas.microsoft.com/office/powerpoint/2010/main" val="2427306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nehåll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idx="1"/>
          </p:nvPr>
        </p:nvSpPr>
        <p:spPr>
          <a:xfrm>
            <a:off x="1693333" y="1790700"/>
            <a:ext cx="9990667" cy="4089400"/>
          </a:xfrm>
          <a:prstGeom prst="rect">
            <a:avLst/>
          </a:prstGeom>
        </p:spPr>
        <p:txBody>
          <a:bodyPr/>
          <a:lstStyle>
            <a:lvl1pPr>
              <a:buClrTx/>
              <a:buFont typeface="Arial"/>
              <a:buChar char="•"/>
              <a:defRPr>
                <a:solidFill>
                  <a:schemeClr val="tx1"/>
                </a:solidFill>
                <a:latin typeface="Open Sans"/>
                <a:cs typeface="Open Sans"/>
              </a:defRPr>
            </a:lvl1pPr>
            <a:lvl2pPr>
              <a:buClrTx/>
              <a:defRPr>
                <a:solidFill>
                  <a:schemeClr val="tx1"/>
                </a:solidFill>
                <a:latin typeface="Open Sans"/>
                <a:cs typeface="Open Sans"/>
              </a:defRPr>
            </a:lvl2pPr>
            <a:lvl3pPr>
              <a:buClrTx/>
              <a:defRPr>
                <a:solidFill>
                  <a:schemeClr val="tx1"/>
                </a:solidFill>
                <a:latin typeface="Open Sans"/>
                <a:cs typeface="Open Sans"/>
              </a:defRPr>
            </a:lvl3pPr>
            <a:lvl4pPr>
              <a:buClrTx/>
              <a:defRPr>
                <a:solidFill>
                  <a:schemeClr val="tx1"/>
                </a:solidFill>
                <a:latin typeface="Open Sans"/>
                <a:cs typeface="Open Sans"/>
              </a:defRPr>
            </a:lvl4pPr>
            <a:lvl5pPr>
              <a:buClrTx/>
              <a:defRPr>
                <a:solidFill>
                  <a:schemeClr val="tx1"/>
                </a:solidFill>
                <a:latin typeface="Open Sans"/>
                <a:cs typeface="Open Sans"/>
              </a:defRPr>
            </a:lvl5pPr>
          </a:lstStyle>
          <a:p>
            <a:pPr lvl="0"/>
            <a:r>
              <a:rPr lang="sv-SE" dirty="0" err="1"/>
              <a:t>Click</a:t>
            </a:r>
            <a:r>
              <a:rPr lang="sv-SE" dirty="0"/>
              <a:t> to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en-US" dirty="0"/>
          </a:p>
        </p:txBody>
      </p:sp>
    </p:spTree>
    <p:extLst>
      <p:ext uri="{BB962C8B-B14F-4D97-AF65-F5344CB8AC3E}">
        <p14:creationId xmlns:p14="http://schemas.microsoft.com/office/powerpoint/2010/main" val="97805149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Kapitel">
    <p:spTree>
      <p:nvGrpSpPr>
        <p:cNvPr id="1" name=""/>
        <p:cNvGrpSpPr/>
        <p:nvPr/>
      </p:nvGrpSpPr>
      <p:grpSpPr>
        <a:xfrm>
          <a:off x="0" y="0"/>
          <a:ext cx="0" cy="0"/>
          <a:chOff x="0" y="0"/>
          <a:chExt cx="0" cy="0"/>
        </a:xfrm>
      </p:grpSpPr>
      <p:sp>
        <p:nvSpPr>
          <p:cNvPr id="3" name="Slide Number Placeholder 5"/>
          <p:cNvSpPr>
            <a:spLocks noGrp="1"/>
          </p:cNvSpPr>
          <p:nvPr userDrawn="1"/>
        </p:nvSpPr>
        <p:spPr bwMode="auto">
          <a:xfrm>
            <a:off x="1615018" y="6089651"/>
            <a:ext cx="772583" cy="404813"/>
          </a:xfrm>
          <a:prstGeom prst="rect">
            <a:avLst/>
          </a:prstGeom>
          <a:noFill/>
          <a:ln w="9525">
            <a:noFill/>
            <a:miter lim="800000"/>
            <a:headEnd/>
            <a:tailEnd/>
          </a:ln>
        </p:spPr>
        <p:txBody>
          <a:bodyPr anchor="ctr"/>
          <a:lstStyle/>
          <a:p>
            <a:pPr defTabSz="457200"/>
            <a:fld id="{712FC7D7-00DA-454B-B161-0EA3E6A2A683}" type="slidenum">
              <a:rPr lang="en-US" sz="700" b="1">
                <a:solidFill>
                  <a:schemeClr val="bg1"/>
                </a:solidFill>
                <a:latin typeface="Arial" pitchFamily="34" charset="0"/>
              </a:rPr>
              <a:pPr defTabSz="457200"/>
              <a:t>‹#›</a:t>
            </a:fld>
            <a:endParaRPr lang="en-US" sz="700" b="1">
              <a:solidFill>
                <a:schemeClr val="bg1"/>
              </a:solidFill>
              <a:latin typeface="Arial" pitchFamily="34" charset="0"/>
            </a:endParaRPr>
          </a:p>
        </p:txBody>
      </p:sp>
      <p:pic>
        <p:nvPicPr>
          <p:cNvPr id="5" name="Bildobjekt 2" descr="ChS_C_white_RGB.emf"/>
          <p:cNvPicPr>
            <a:picLocks noChangeAspect="1"/>
          </p:cNvPicPr>
          <p:nvPr userDrawn="1"/>
        </p:nvPicPr>
        <p:blipFill>
          <a:blip r:embed="rId2"/>
          <a:srcRect/>
          <a:stretch>
            <a:fillRect/>
          </a:stretch>
        </p:blipFill>
        <p:spPr bwMode="auto">
          <a:xfrm>
            <a:off x="10238318" y="6308726"/>
            <a:ext cx="1392767" cy="295275"/>
          </a:xfrm>
          <a:prstGeom prst="rect">
            <a:avLst/>
          </a:prstGeom>
          <a:noFill/>
          <a:ln w="9525">
            <a:noFill/>
            <a:miter lim="800000"/>
            <a:headEnd/>
            <a:tailEnd/>
          </a:ln>
        </p:spPr>
      </p:pic>
      <p:sp>
        <p:nvSpPr>
          <p:cNvPr id="4" name="Rectangle 1"/>
          <p:cNvSpPr>
            <a:spLocks noGrp="1" noChangeArrowheads="1"/>
          </p:cNvSpPr>
          <p:nvPr>
            <p:ph type="title"/>
          </p:nvPr>
        </p:nvSpPr>
        <p:spPr bwMode="auto">
          <a:xfrm>
            <a:off x="1693333" y="635000"/>
            <a:ext cx="9990667" cy="25400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lvl1pPr>
              <a:defRPr sz="4000" baseline="0">
                <a:latin typeface="Open Sans"/>
                <a:cs typeface="Open Sans"/>
              </a:defRPr>
            </a:lvl1pPr>
          </a:lstStyle>
          <a:p>
            <a:pPr lvl="0"/>
            <a:r>
              <a:rPr lang="en-US" dirty="0">
                <a:sym typeface="Arial" charset="0"/>
              </a:rPr>
              <a:t>Click to edit Master title style</a:t>
            </a:r>
          </a:p>
        </p:txBody>
      </p:sp>
    </p:spTree>
    <p:extLst>
      <p:ext uri="{BB962C8B-B14F-4D97-AF65-F5344CB8AC3E}">
        <p14:creationId xmlns:p14="http://schemas.microsoft.com/office/powerpoint/2010/main" val="196801015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5BC6C5-98E6-4303-B1B0-3217B1161637}" type="datetimeFigureOut">
              <a:rPr lang="en-US" smtClean="0"/>
              <a:t>9/30/20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C275C-B4BC-4B05-AEC6-561FE1006BC8}" type="slidenum">
              <a:rPr lang="en-US" smtClean="0"/>
              <a:t>‹#›</a:t>
            </a:fld>
            <a:endParaRPr lang="en-US"/>
          </a:p>
        </p:txBody>
      </p:sp>
    </p:spTree>
    <p:extLst>
      <p:ext uri="{BB962C8B-B14F-4D97-AF65-F5344CB8AC3E}">
        <p14:creationId xmlns:p14="http://schemas.microsoft.com/office/powerpoint/2010/main" val="680143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5BC6C5-98E6-4303-B1B0-3217B1161637}" type="datetimeFigureOut">
              <a:rPr lang="en-US" smtClean="0"/>
              <a:t>9/30/20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C275C-B4BC-4B05-AEC6-561FE1006BC8}" type="slidenum">
              <a:rPr lang="en-US" smtClean="0"/>
              <a:t>‹#›</a:t>
            </a:fld>
            <a:endParaRPr lang="en-US"/>
          </a:p>
        </p:txBody>
      </p:sp>
    </p:spTree>
    <p:extLst>
      <p:ext uri="{BB962C8B-B14F-4D97-AF65-F5344CB8AC3E}">
        <p14:creationId xmlns:p14="http://schemas.microsoft.com/office/powerpoint/2010/main" val="133907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5BC6C5-98E6-4303-B1B0-3217B1161637}" type="datetimeFigureOut">
              <a:rPr lang="en-US" smtClean="0"/>
              <a:t>9/30/20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C275C-B4BC-4B05-AEC6-561FE1006BC8}" type="slidenum">
              <a:rPr lang="en-US" smtClean="0"/>
              <a:t>‹#›</a:t>
            </a:fld>
            <a:endParaRPr lang="en-US"/>
          </a:p>
        </p:txBody>
      </p:sp>
    </p:spTree>
    <p:extLst>
      <p:ext uri="{BB962C8B-B14F-4D97-AF65-F5344CB8AC3E}">
        <p14:creationId xmlns:p14="http://schemas.microsoft.com/office/powerpoint/2010/main" val="362867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5BC6C5-98E6-4303-B1B0-3217B1161637}" type="datetimeFigureOut">
              <a:rPr lang="en-US" smtClean="0"/>
              <a:t>9/30/20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7C275C-B4BC-4B05-AEC6-561FE1006BC8}" type="slidenum">
              <a:rPr lang="en-US" smtClean="0"/>
              <a:t>‹#›</a:t>
            </a:fld>
            <a:endParaRPr lang="en-US"/>
          </a:p>
        </p:txBody>
      </p:sp>
    </p:spTree>
    <p:extLst>
      <p:ext uri="{BB962C8B-B14F-4D97-AF65-F5344CB8AC3E}">
        <p14:creationId xmlns:p14="http://schemas.microsoft.com/office/powerpoint/2010/main" val="144937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5BC6C5-98E6-4303-B1B0-3217B1161637}" type="datetimeFigureOut">
              <a:rPr lang="en-US" smtClean="0"/>
              <a:t>9/30/20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7C275C-B4BC-4B05-AEC6-561FE1006BC8}" type="slidenum">
              <a:rPr lang="en-US" smtClean="0"/>
              <a:t>‹#›</a:t>
            </a:fld>
            <a:endParaRPr lang="en-US"/>
          </a:p>
        </p:txBody>
      </p:sp>
    </p:spTree>
    <p:extLst>
      <p:ext uri="{BB962C8B-B14F-4D97-AF65-F5344CB8AC3E}">
        <p14:creationId xmlns:p14="http://schemas.microsoft.com/office/powerpoint/2010/main" val="1925628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5BC6C5-98E6-4303-B1B0-3217B1161637}" type="datetimeFigureOut">
              <a:rPr lang="en-US" smtClean="0"/>
              <a:t>9/30/20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7C275C-B4BC-4B05-AEC6-561FE1006BC8}" type="slidenum">
              <a:rPr lang="en-US" smtClean="0"/>
              <a:t>‹#›</a:t>
            </a:fld>
            <a:endParaRPr lang="en-US"/>
          </a:p>
        </p:txBody>
      </p:sp>
    </p:spTree>
    <p:extLst>
      <p:ext uri="{BB962C8B-B14F-4D97-AF65-F5344CB8AC3E}">
        <p14:creationId xmlns:p14="http://schemas.microsoft.com/office/powerpoint/2010/main" val="2572570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5BC6C5-98E6-4303-B1B0-3217B1161637}" type="datetimeFigureOut">
              <a:rPr lang="en-US" smtClean="0"/>
              <a:t>9/30/20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C275C-B4BC-4B05-AEC6-561FE1006BC8}" type="slidenum">
              <a:rPr lang="en-US" smtClean="0"/>
              <a:t>‹#›</a:t>
            </a:fld>
            <a:endParaRPr lang="en-US"/>
          </a:p>
        </p:txBody>
      </p:sp>
    </p:spTree>
    <p:extLst>
      <p:ext uri="{BB962C8B-B14F-4D97-AF65-F5344CB8AC3E}">
        <p14:creationId xmlns:p14="http://schemas.microsoft.com/office/powerpoint/2010/main" val="1519126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5BC6C5-98E6-4303-B1B0-3217B1161637}" type="datetimeFigureOut">
              <a:rPr lang="en-US" smtClean="0"/>
              <a:t>9/30/20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C275C-B4BC-4B05-AEC6-561FE1006BC8}" type="slidenum">
              <a:rPr lang="en-US" smtClean="0"/>
              <a:t>‹#›</a:t>
            </a:fld>
            <a:endParaRPr lang="en-US"/>
          </a:p>
        </p:txBody>
      </p:sp>
    </p:spTree>
    <p:extLst>
      <p:ext uri="{BB962C8B-B14F-4D97-AF65-F5344CB8AC3E}">
        <p14:creationId xmlns:p14="http://schemas.microsoft.com/office/powerpoint/2010/main" val="214094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BC6C5-98E6-4303-B1B0-3217B1161637}" type="datetimeFigureOut">
              <a:rPr lang="en-US" smtClean="0"/>
              <a:t>9/30/20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C275C-B4BC-4B05-AEC6-561FE1006BC8}" type="slidenum">
              <a:rPr lang="en-US" smtClean="0"/>
              <a:t>‹#›</a:t>
            </a:fld>
            <a:endParaRPr lang="en-US"/>
          </a:p>
        </p:txBody>
      </p:sp>
    </p:spTree>
    <p:extLst>
      <p:ext uri="{BB962C8B-B14F-4D97-AF65-F5344CB8AC3E}">
        <p14:creationId xmlns:p14="http://schemas.microsoft.com/office/powerpoint/2010/main" val="4135930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3.png"/><Relationship Id="rId10" Type="http://schemas.openxmlformats.org/officeDocument/2006/relationships/hyperlink" Target="https://intranet.chalmers.se/en/working-at-chalmers/working-environment-health/sick-leave/" TargetMode="External"/><Relationship Id="rId4" Type="http://schemas.microsoft.com/office/2007/relationships/hdphoto" Target="../media/hdphoto7.wdp"/><Relationship Id="rId9" Type="http://schemas.openxmlformats.org/officeDocument/2006/relationships/image" Target="../media/image2.tiff"/></Relationships>
</file>

<file path=ppt/slides/_rels/slide11.xml.rels><?xml version="1.0" encoding="UTF-8" standalone="yes"?>
<Relationships xmlns="http://schemas.openxmlformats.org/package/2006/relationships"><Relationship Id="rId8" Type="http://schemas.openxmlformats.org/officeDocument/2006/relationships/hyperlink" Target="https://intranet.chalmers.se/en/working-at-chalmers/working-environment-health/sick-leave/" TargetMode="External"/><Relationship Id="rId3" Type="http://schemas.openxmlformats.org/officeDocument/2006/relationships/image" Target="../media/image13.png"/><Relationship Id="rId7"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25.jpeg"/><Relationship Id="rId5" Type="http://schemas.openxmlformats.org/officeDocument/2006/relationships/image" Target="../media/image13.png"/><Relationship Id="rId10" Type="http://schemas.openxmlformats.org/officeDocument/2006/relationships/image" Target="../media/image24.jpg"/><Relationship Id="rId4" Type="http://schemas.openxmlformats.org/officeDocument/2006/relationships/image" Target="../media/image23.png"/><Relationship Id="rId9" Type="http://schemas.openxmlformats.org/officeDocument/2006/relationships/image" Target="../media/image2.tiff"/></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4.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hyperlink" Target="https://www.dokt.chs.chalmers.se/media/Rules-of-Procedure-Doctoral-Programmes-ENG-slutversion-2015-03-03-1.pdf" TargetMode="External"/><Relationship Id="rId7" Type="http://schemas.microsoft.com/office/2007/relationships/hdphoto" Target="../media/hdphoto9.wdp"/><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8.wdp"/><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2.tiff"/><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tiff"/><Relationship Id="rId4" Type="http://schemas.openxmlformats.org/officeDocument/2006/relationships/hyperlink" Target="https://www.dokt.chs.chalmers.s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hyperlink" Target="http://www.dokt.chs.chalmers.se/" TargetMode="External"/><Relationship Id="rId7" Type="http://schemas.openxmlformats.org/officeDocument/2006/relationships/hyperlink" Target="http://www.chalmers.se/insidan/EN/employment/harassment" TargetMode="External"/><Relationship Id="rId2" Type="http://schemas.openxmlformats.org/officeDocument/2006/relationships/hyperlink" Target="https://student.portal.chalmers.se/doctoralportal/handbook/Pages/default.aspx" TargetMode="External"/><Relationship Id="rId1" Type="http://schemas.openxmlformats.org/officeDocument/2006/relationships/slideLayout" Target="../slideLayouts/slideLayout2.xml"/><Relationship Id="rId6" Type="http://schemas.openxmlformats.org/officeDocument/2006/relationships/hyperlink" Target="https://intranet.chalmers.se/" TargetMode="External"/><Relationship Id="rId5" Type="http://schemas.openxmlformats.org/officeDocument/2006/relationships/hyperlink" Target="https://www.dokt.chs.chalmers.se/media/Collective-agreement_Finalt-uppdaterat-kollektivavtal-130930.pdf" TargetMode="External"/><Relationship Id="rId4" Type="http://schemas.openxmlformats.org/officeDocument/2006/relationships/hyperlink" Target="https://www.dokt.chs.chalmers.se/documents/2020/08/rules-of-procedure-doctoral-programmes-eng-new-22-06-2020.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arbetsmiljo.stodet@chalmers.se" TargetMode="External"/><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2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2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hyperlink" Target="https://chalmersstudentkar.se/" TargetMode="External"/><Relationship Id="rId3" Type="http://schemas.openxmlformats.org/officeDocument/2006/relationships/image" Target="../media/image2.tiff"/><Relationship Id="rId7" Type="http://schemas.openxmlformats.org/officeDocument/2006/relationships/image" Target="../media/image6.png"/><Relationship Id="rId12" Type="http://schemas.microsoft.com/office/2007/relationships/hdphoto" Target="../media/hdphoto4.wdp"/><Relationship Id="rId2" Type="http://schemas.openxmlformats.org/officeDocument/2006/relationships/notesSlide" Target="../notesSlides/notesSlide2.xml"/><Relationship Id="rId16" Type="http://schemas.openxmlformats.org/officeDocument/2006/relationships/comments" Target="../comments/comment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9.jpeg"/><Relationship Id="rId9" Type="http://schemas.openxmlformats.org/officeDocument/2006/relationships/image" Target="../media/image7.pn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tiff"/><Relationship Id="rId5" Type="http://schemas.microsoft.com/office/2007/relationships/hdphoto" Target="../media/hdphoto3.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tiff"/><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hyperlink" Target="https://www.dokt.chs.chalmers.se/media/Collective-agreement_Finalt-uppdaterat-kollektivavtal-130930.pdf"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2.tiff"/><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tiff"/><Relationship Id="rId7" Type="http://schemas.openxmlformats.org/officeDocument/2006/relationships/image" Target="../media/image20.jpeg"/><Relationship Id="rId12" Type="http://schemas.openxmlformats.org/officeDocument/2006/relationships/comments" Target="../comments/comment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forsakringskassan.se/" TargetMode="External"/><Relationship Id="rId11" Type="http://schemas.microsoft.com/office/2007/relationships/hdphoto" Target="../media/hdphoto6.wdp"/><Relationship Id="rId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18.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115A07-23B2-E049-87E3-D12CFF6BFCAA}"/>
              </a:ext>
            </a:extLst>
          </p:cNvPr>
          <p:cNvPicPr>
            <a:picLocks noChangeAspect="1"/>
          </p:cNvPicPr>
          <p:nvPr/>
        </p:nvPicPr>
        <p:blipFill>
          <a:blip r:embed="rId2"/>
          <a:stretch>
            <a:fillRect/>
          </a:stretch>
        </p:blipFill>
        <p:spPr>
          <a:xfrm>
            <a:off x="5108891" y="3607544"/>
            <a:ext cx="1864654" cy="1864654"/>
          </a:xfrm>
          <a:prstGeom prst="rect">
            <a:avLst/>
          </a:prstGeom>
        </p:spPr>
      </p:pic>
      <p:sp>
        <p:nvSpPr>
          <p:cNvPr id="2" name="Date Placeholder 1">
            <a:extLst>
              <a:ext uri="{FF2B5EF4-FFF2-40B4-BE49-F238E27FC236}">
                <a16:creationId xmlns:a16="http://schemas.microsoft.com/office/drawing/2014/main" id="{0C14A023-C114-0148-A950-2B5F29759160}"/>
              </a:ext>
            </a:extLst>
          </p:cNvPr>
          <p:cNvSpPr>
            <a:spLocks noGrp="1"/>
          </p:cNvSpPr>
          <p:nvPr>
            <p:ph type="dt" sz="half" idx="10"/>
          </p:nvPr>
        </p:nvSpPr>
        <p:spPr/>
        <p:txBody>
          <a:bodyPr/>
          <a:lstStyle/>
          <a:p>
            <a:fld id="{87546AEB-71F4-CD49-AD98-46653C446DDE}" type="datetime1">
              <a:rPr lang="sv-SE" smtClean="0">
                <a:latin typeface="Arial" panose="020B0604020202020204" pitchFamily="34" charset="0"/>
                <a:cs typeface="Arial" panose="020B0604020202020204" pitchFamily="34" charset="0"/>
              </a:rPr>
              <a:t>2020-09-30</a:t>
            </a:fld>
            <a:endParaRPr lang="sv-SE"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EB2A73C-3E54-E44C-93C7-3C7151E704C1}"/>
              </a:ext>
            </a:extLst>
          </p:cNvPr>
          <p:cNvSpPr>
            <a:spLocks noGrp="1"/>
          </p:cNvSpPr>
          <p:nvPr>
            <p:ph type="sldNum" sz="quarter" idx="12"/>
          </p:nvPr>
        </p:nvSpPr>
        <p:spPr/>
        <p:txBody>
          <a:bodyPr/>
          <a:lstStyle/>
          <a:p>
            <a:fld id="{344E8EA3-C3DD-5544-8A1C-EA00A1673D37}" type="slidenum">
              <a:rPr lang="sv-SE" smtClean="0">
                <a:latin typeface="Arial" panose="020B0604020202020204" pitchFamily="34" charset="0"/>
                <a:cs typeface="Arial" panose="020B0604020202020204" pitchFamily="34" charset="0"/>
              </a:rPr>
              <a:pPr/>
              <a:t>1</a:t>
            </a:fld>
            <a:endParaRPr lang="sv-SE"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B23EC46-24DF-7F45-9CAD-551116686617}"/>
              </a:ext>
            </a:extLst>
          </p:cNvPr>
          <p:cNvSpPr/>
          <p:nvPr/>
        </p:nvSpPr>
        <p:spPr>
          <a:xfrm>
            <a:off x="548531" y="2484714"/>
            <a:ext cx="11094937" cy="1077218"/>
          </a:xfrm>
          <a:prstGeom prst="rect">
            <a:avLst/>
          </a:prstGeom>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The Doctoral Student Guild (DS) is a Student Union (SU) body at Chalmers University of Technology (Chalmers). </a:t>
            </a:r>
          </a:p>
        </p:txBody>
      </p:sp>
      <p:sp>
        <p:nvSpPr>
          <p:cNvPr id="15" name="Text Placeholder 6">
            <a:extLst>
              <a:ext uri="{FF2B5EF4-FFF2-40B4-BE49-F238E27FC236}">
                <a16:creationId xmlns:a16="http://schemas.microsoft.com/office/drawing/2014/main" id="{762D5336-3957-D44C-92DE-25D79BEB29F1}"/>
              </a:ext>
            </a:extLst>
          </p:cNvPr>
          <p:cNvSpPr txBox="1">
            <a:spLocks/>
          </p:cNvSpPr>
          <p:nvPr/>
        </p:nvSpPr>
        <p:spPr>
          <a:xfrm>
            <a:off x="415636" y="-964952"/>
            <a:ext cx="10970683" cy="821267"/>
          </a:xfrm>
          <a:prstGeom prst="rect">
            <a:avLst/>
          </a:prstGeom>
        </p:spPr>
        <p:txBody>
          <a:bodyPr vert="horz"/>
          <a:lstStyle>
            <a:lvl1pPr marL="0" indent="0" algn="l" defTabSz="457200" rtl="0" eaLnBrk="1" latinLnBrk="0" hangingPunct="1">
              <a:lnSpc>
                <a:spcPct val="80000"/>
              </a:lnSpc>
              <a:spcBef>
                <a:spcPct val="20000"/>
              </a:spcBef>
              <a:buSzPct val="100000"/>
              <a:buFontTx/>
              <a:buNone/>
              <a:defRPr sz="2800" b="1" kern="100" spc="0">
                <a:solidFill>
                  <a:srgbClr val="FFFFFF"/>
                </a:solidFill>
                <a:latin typeface="Arial"/>
                <a:ea typeface="+mn-ea"/>
                <a:cs typeface="Arial"/>
              </a:defRPr>
            </a:lvl1pPr>
            <a:lvl2pPr marL="457200" indent="0" algn="l" defTabSz="457200" rtl="0" eaLnBrk="1" latinLnBrk="0" hangingPunct="1">
              <a:spcBef>
                <a:spcPct val="20000"/>
              </a:spcBef>
              <a:buSzPct val="100000"/>
              <a:buFontTx/>
              <a:buNone/>
              <a:defRPr sz="3200" kern="1200">
                <a:solidFill>
                  <a:schemeClr val="tx2"/>
                </a:solidFill>
                <a:latin typeface="Arial"/>
                <a:ea typeface="+mn-ea"/>
                <a:cs typeface="Arial"/>
              </a:defRPr>
            </a:lvl2pPr>
            <a:lvl3pPr marL="914400" indent="0" algn="l" defTabSz="457200" rtl="0" eaLnBrk="1" latinLnBrk="0" hangingPunct="1">
              <a:spcBef>
                <a:spcPct val="20000"/>
              </a:spcBef>
              <a:buSzPct val="100000"/>
              <a:buFontTx/>
              <a:buNone/>
              <a:defRPr sz="3200" kern="1200">
                <a:solidFill>
                  <a:schemeClr val="tx2"/>
                </a:solidFill>
                <a:latin typeface="Arial"/>
                <a:ea typeface="+mn-ea"/>
                <a:cs typeface="Arial"/>
              </a:defRPr>
            </a:lvl3pPr>
            <a:lvl4pPr marL="1371600" indent="0" algn="l" defTabSz="457200" rtl="0" eaLnBrk="1" latinLnBrk="0" hangingPunct="1">
              <a:spcBef>
                <a:spcPct val="20000"/>
              </a:spcBef>
              <a:buSzPct val="100000"/>
              <a:buFontTx/>
              <a:buNone/>
              <a:defRPr sz="3200" kern="1200">
                <a:solidFill>
                  <a:schemeClr val="tx2"/>
                </a:solidFill>
                <a:latin typeface="Arial"/>
                <a:ea typeface="+mn-ea"/>
                <a:cs typeface="Arial"/>
              </a:defRPr>
            </a:lvl4pPr>
            <a:lvl5pPr marL="1828800" indent="0" algn="l" defTabSz="457200" rtl="0" eaLnBrk="1" latinLnBrk="0" hangingPunct="1">
              <a:spcBef>
                <a:spcPct val="20000"/>
              </a:spcBef>
              <a:buSzPct val="100000"/>
              <a:buFontTx/>
              <a:buNone/>
              <a:defRPr sz="32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defRPr/>
            </a:pPr>
            <a:r>
              <a:rPr lang="en-US" sz="3733" dirty="0">
                <a:solidFill>
                  <a:schemeClr val="bg1"/>
                </a:solidFill>
                <a:latin typeface="Arial" panose="020B0604020202020204" pitchFamily="34" charset="0"/>
                <a:cs typeface="Arial" panose="020B0604020202020204" pitchFamily="34" charset="0"/>
              </a:rPr>
              <a:t>Who are we?</a:t>
            </a:r>
          </a:p>
        </p:txBody>
      </p:sp>
      <p:sp>
        <p:nvSpPr>
          <p:cNvPr id="7" name="Rectangle 6">
            <a:extLst>
              <a:ext uri="{FF2B5EF4-FFF2-40B4-BE49-F238E27FC236}">
                <a16:creationId xmlns:a16="http://schemas.microsoft.com/office/drawing/2014/main" id="{736D192A-F624-9741-BCEF-30B17A1168EC}"/>
              </a:ext>
            </a:extLst>
          </p:cNvPr>
          <p:cNvSpPr/>
          <p:nvPr/>
        </p:nvSpPr>
        <p:spPr>
          <a:xfrm>
            <a:off x="555877" y="5487907"/>
            <a:ext cx="11415991" cy="1077218"/>
          </a:xfrm>
          <a:prstGeom prst="rect">
            <a:avLst/>
          </a:prstGeom>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DS exists to evaluate and solve issues that are of joint interest to doctoral students. </a:t>
            </a:r>
          </a:p>
        </p:txBody>
      </p:sp>
      <p:pic>
        <p:nvPicPr>
          <p:cNvPr id="8" name="Picture 7">
            <a:extLst>
              <a:ext uri="{FF2B5EF4-FFF2-40B4-BE49-F238E27FC236}">
                <a16:creationId xmlns:a16="http://schemas.microsoft.com/office/drawing/2014/main" id="{6E73D1F5-AADC-6D48-A779-841FBC5FE7E8}"/>
              </a:ext>
            </a:extLst>
          </p:cNvPr>
          <p:cNvPicPr>
            <a:picLocks noChangeAspect="1"/>
          </p:cNvPicPr>
          <p:nvPr/>
        </p:nvPicPr>
        <p:blipFill>
          <a:blip r:embed="rId2"/>
          <a:stretch>
            <a:fillRect/>
          </a:stretch>
        </p:blipFill>
        <p:spPr>
          <a:xfrm>
            <a:off x="0" y="-9007"/>
            <a:ext cx="831273" cy="831273"/>
          </a:xfrm>
          <a:prstGeom prst="rect">
            <a:avLst/>
          </a:prstGeom>
        </p:spPr>
      </p:pic>
      <p:sp>
        <p:nvSpPr>
          <p:cNvPr id="3" name="Rectangle 2">
            <a:extLst>
              <a:ext uri="{FF2B5EF4-FFF2-40B4-BE49-F238E27FC236}">
                <a16:creationId xmlns:a16="http://schemas.microsoft.com/office/drawing/2014/main" id="{E559A6A4-DD63-BC41-8D17-24A7CB870F63}"/>
              </a:ext>
            </a:extLst>
          </p:cNvPr>
          <p:cNvSpPr/>
          <p:nvPr/>
        </p:nvSpPr>
        <p:spPr>
          <a:xfrm>
            <a:off x="831272" y="-5754"/>
            <a:ext cx="11360727"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rgbClr val="00B050"/>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6B9F4334-E3DC-504B-A67E-B77FE4B84788}"/>
              </a:ext>
            </a:extLst>
          </p:cNvPr>
          <p:cNvSpPr txBox="1">
            <a:spLocks/>
          </p:cNvSpPr>
          <p:nvPr/>
        </p:nvSpPr>
        <p:spPr>
          <a:xfrm>
            <a:off x="2411750" y="1297421"/>
            <a:ext cx="8199769" cy="1141681"/>
          </a:xfrm>
          <a:prstGeom prst="rect">
            <a:avLst/>
          </a:prstGeom>
          <a:noFill/>
          <a:ln>
            <a:noFill/>
          </a:ln>
        </p:spPr>
        <p:txBody>
          <a:bodyPr vert="horz" lIns="91440" tIns="45720" rIns="91440" bIns="45720" rtlCol="0" anchor="ctr">
            <a:noAutofit/>
          </a:bodyPr>
          <a:lstStyle>
            <a:lvl1pPr algn="l" defTabSz="914400" rtl="0" eaLnBrk="1" latinLnBrk="0" hangingPunct="1">
              <a:lnSpc>
                <a:spcPts val="5200"/>
              </a:lnSpc>
              <a:spcBef>
                <a:spcPct val="0"/>
              </a:spcBef>
              <a:buNone/>
              <a:defRPr sz="4800" b="1" kern="900" cap="all" spc="-200" baseline="0">
                <a:solidFill>
                  <a:schemeClr val="tx1"/>
                </a:solidFill>
                <a:latin typeface="+mj-lt"/>
                <a:ea typeface="+mj-ea"/>
                <a:cs typeface="+mj-cs"/>
              </a:defRPr>
            </a:lvl1pPr>
          </a:lstStyle>
          <a:p>
            <a:r>
              <a:rPr lang="en-US" sz="7200" dirty="0">
                <a:solidFill>
                  <a:schemeClr val="bg1"/>
                </a:solidFill>
                <a:latin typeface="Helvetica" charset="0"/>
                <a:ea typeface="Helvetica" charset="0"/>
                <a:cs typeface="Helvetica" charset="0"/>
              </a:rPr>
              <a:t>The</a:t>
            </a:r>
            <a:r>
              <a:rPr lang="en-US" sz="7200" dirty="0">
                <a:solidFill>
                  <a:srgbClr val="00B050"/>
                </a:solidFill>
                <a:latin typeface="Helvetica" charset="0"/>
                <a:ea typeface="Helvetica" charset="0"/>
                <a:cs typeface="Helvetica" charset="0"/>
              </a:rPr>
              <a:t> </a:t>
            </a:r>
            <a:r>
              <a:rPr lang="en-US" sz="8800" dirty="0">
                <a:solidFill>
                  <a:srgbClr val="51CAA9"/>
                </a:solidFill>
                <a:latin typeface="Helvetica" charset="0"/>
                <a:ea typeface="Helvetica" charset="0"/>
                <a:cs typeface="Helvetica" charset="0"/>
              </a:rPr>
              <a:t>DS</a:t>
            </a:r>
            <a:r>
              <a:rPr lang="en-US" sz="7200" dirty="0">
                <a:solidFill>
                  <a:srgbClr val="00B050"/>
                </a:solidFill>
                <a:latin typeface="Helvetica" charset="0"/>
                <a:ea typeface="Helvetica" charset="0"/>
                <a:cs typeface="Helvetica" charset="0"/>
              </a:rPr>
              <a:t> </a:t>
            </a:r>
            <a:r>
              <a:rPr lang="en-US" sz="7200" dirty="0">
                <a:solidFill>
                  <a:schemeClr val="bg1"/>
                </a:solidFill>
                <a:latin typeface="Helvetica" charset="0"/>
                <a:ea typeface="Helvetica" charset="0"/>
                <a:cs typeface="Helvetica" charset="0"/>
              </a:rPr>
              <a:t>Board</a:t>
            </a:r>
          </a:p>
        </p:txBody>
      </p:sp>
    </p:spTree>
    <p:extLst>
      <p:ext uri="{BB962C8B-B14F-4D97-AF65-F5344CB8AC3E}">
        <p14:creationId xmlns:p14="http://schemas.microsoft.com/office/powerpoint/2010/main" val="100584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1" nodeType="clickEffect">
                                  <p:stCondLst>
                                    <p:cond delay="0"/>
                                  </p:stCondLst>
                                  <p:childTnLst>
                                    <p:animScale>
                                      <p:cBhvr>
                                        <p:cTn id="10" dur="2000" fill="hold"/>
                                        <p:tgtEl>
                                          <p:spTgt spid="10"/>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9" presetClass="emph" presetSubtype="0" fill="hold" nodeType="clickEffect">
                                  <p:stCondLst>
                                    <p:cond delay="0"/>
                                  </p:stCondLst>
                                  <p:childTnLst>
                                    <p:animClr clrSpc="rgb" dir="cw">
                                      <p:cBhvr override="childStyle">
                                        <p:cTn id="14" dur="500" fill="hold"/>
                                        <p:tgtEl>
                                          <p:spTgt spid="7">
                                            <p:txEl>
                                              <p:pRg st="0" end="0"/>
                                            </p:txEl>
                                          </p:spTgt>
                                        </p:tgtEl>
                                        <p:attrNameLst>
                                          <p:attrName>style.color</p:attrName>
                                        </p:attrNameLst>
                                      </p:cBhvr>
                                      <p:to>
                                        <a:schemeClr val="accent2"/>
                                      </p:to>
                                    </p:animClr>
                                    <p:animClr clrSpc="rgb" dir="cw">
                                      <p:cBhvr>
                                        <p:cTn id="15" dur="500" fill="hold"/>
                                        <p:tgtEl>
                                          <p:spTgt spid="7">
                                            <p:txEl>
                                              <p:pRg st="0" end="0"/>
                                            </p:txEl>
                                          </p:spTgt>
                                        </p:tgtEl>
                                        <p:attrNameLst>
                                          <p:attrName>fillcolor</p:attrName>
                                        </p:attrNameLst>
                                      </p:cBhvr>
                                      <p:to>
                                        <a:schemeClr val="accent2"/>
                                      </p:to>
                                    </p:animClr>
                                    <p:set>
                                      <p:cBhvr>
                                        <p:cTn id="16" dur="500" fill="hold"/>
                                        <p:tgtEl>
                                          <p:spTgt spid="7">
                                            <p:txEl>
                                              <p:pRg st="0" end="0"/>
                                            </p:txEl>
                                          </p:spTgt>
                                        </p:tgtEl>
                                        <p:attrNameLst>
                                          <p:attrName>fill.type</p:attrName>
                                        </p:attrNameLst>
                                      </p:cBhvr>
                                      <p:to>
                                        <p:strVal val="solid"/>
                                      </p:to>
                                    </p:set>
                                    <p:set>
                                      <p:cBhvr>
                                        <p:cTn id="17" dur="500" fill="hold"/>
                                        <p:tgtEl>
                                          <p:spTgt spid="7">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rgbClr val="00B050"/>
              </a:solidFill>
            </a:endParaRPr>
          </a:p>
        </p:txBody>
      </p:sp>
      <p:sp>
        <p:nvSpPr>
          <p:cNvPr id="5" name="Freeform 4"/>
          <p:cNvSpPr/>
          <p:nvPr/>
        </p:nvSpPr>
        <p:spPr>
          <a:xfrm>
            <a:off x="6165225" y="2551432"/>
            <a:ext cx="5378009" cy="2031898"/>
          </a:xfrm>
          <a:custGeom>
            <a:avLst/>
            <a:gdLst>
              <a:gd name="connsiteX0" fmla="*/ 0 w 3135684"/>
              <a:gd name="connsiteY0" fmla="*/ 0 h 2180685"/>
              <a:gd name="connsiteX1" fmla="*/ 3135684 w 3135684"/>
              <a:gd name="connsiteY1" fmla="*/ 0 h 2180685"/>
              <a:gd name="connsiteX2" fmla="*/ 3135684 w 3135684"/>
              <a:gd name="connsiteY2" fmla="*/ 2180685 h 2180685"/>
              <a:gd name="connsiteX3" fmla="*/ 0 w 3135684"/>
              <a:gd name="connsiteY3" fmla="*/ 2180685 h 2180685"/>
              <a:gd name="connsiteX4" fmla="*/ 0 w 3135684"/>
              <a:gd name="connsiteY4" fmla="*/ 0 h 218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684" h="2180685">
                <a:moveTo>
                  <a:pt x="0" y="0"/>
                </a:moveTo>
                <a:lnTo>
                  <a:pt x="3135684" y="0"/>
                </a:lnTo>
                <a:lnTo>
                  <a:pt x="3135684" y="2180685"/>
                </a:lnTo>
                <a:lnTo>
                  <a:pt x="0" y="21806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342900" lvl="0" indent="-342900" defTabSz="755650">
              <a:lnSpc>
                <a:spcPct val="100000"/>
              </a:lnSpc>
              <a:spcBef>
                <a:spcPct val="0"/>
              </a:spcBef>
              <a:spcAft>
                <a:spcPct val="350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Day 1 report to manager - </a:t>
            </a:r>
            <a:r>
              <a:rPr lang="en-US" sz="2400" dirty="0" err="1">
                <a:solidFill>
                  <a:schemeClr val="bg1"/>
                </a:solidFill>
                <a:latin typeface="Arial" panose="020B0604020202020204" pitchFamily="34" charset="0"/>
                <a:cs typeface="Arial" panose="020B0604020202020204" pitchFamily="34" charset="0"/>
              </a:rPr>
              <a:t>karensdag</a:t>
            </a:r>
            <a:endParaRPr lang="en-US" sz="2400" kern="1200" dirty="0">
              <a:solidFill>
                <a:schemeClr val="bg1"/>
              </a:solidFill>
              <a:latin typeface="Arial" panose="020B0604020202020204" pitchFamily="34" charset="0"/>
              <a:cs typeface="Arial" panose="020B0604020202020204" pitchFamily="34" charset="0"/>
            </a:endParaRPr>
          </a:p>
          <a:p>
            <a:pPr marL="342900" lvl="0" indent="-342900" defTabSz="755650">
              <a:lnSpc>
                <a:spcPct val="100000"/>
              </a:lnSpc>
              <a:spcBef>
                <a:spcPct val="0"/>
              </a:spcBef>
              <a:spcAft>
                <a:spcPct val="350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&gt;7 Days – doctors certificate to LRS</a:t>
            </a:r>
            <a:endParaRPr lang="en-US" sz="2400" kern="1200" dirty="0">
              <a:solidFill>
                <a:schemeClr val="bg1"/>
              </a:solidFill>
              <a:latin typeface="Arial" panose="020B0604020202020204" pitchFamily="34" charset="0"/>
              <a:cs typeface="Arial" panose="020B0604020202020204" pitchFamily="34" charset="0"/>
            </a:endParaRPr>
          </a:p>
          <a:p>
            <a:pPr marL="342900" lvl="0" indent="-342900" defTabSz="755650">
              <a:lnSpc>
                <a:spcPct val="100000"/>
              </a:lnSpc>
              <a:spcBef>
                <a:spcPct val="0"/>
              </a:spcBef>
              <a:spcAft>
                <a:spcPct val="35000"/>
              </a:spcAft>
              <a:buFont typeface="Arial" panose="020B0604020202020204" pitchFamily="34" charset="0"/>
              <a:buChar char="•"/>
            </a:pPr>
            <a:r>
              <a:rPr lang="en-US" sz="2400" kern="1200" dirty="0">
                <a:solidFill>
                  <a:schemeClr val="bg1"/>
                </a:solidFill>
                <a:latin typeface="Arial" panose="020B0604020202020204" pitchFamily="34" charset="0"/>
                <a:cs typeface="Arial" panose="020B0604020202020204" pitchFamily="34" charset="0"/>
              </a:rPr>
              <a:t>80% salary (Day 2-15)</a:t>
            </a:r>
          </a:p>
          <a:p>
            <a:pPr marL="342900" indent="-342900" defTabSz="755650">
              <a:spcBef>
                <a:spcPct val="0"/>
              </a:spcBef>
              <a:spcAft>
                <a:spcPct val="35000"/>
              </a:spcAft>
              <a:buFont typeface="Arial" panose="020B0604020202020204" pitchFamily="34" charset="0"/>
              <a:buChar char="•"/>
            </a:pPr>
            <a:r>
              <a:rPr lang="en-US" sz="2400" kern="1200" dirty="0">
                <a:solidFill>
                  <a:schemeClr val="bg1"/>
                </a:solidFill>
                <a:latin typeface="Arial" panose="020B0604020202020204" pitchFamily="34" charset="0"/>
                <a:cs typeface="Arial" panose="020B0604020202020204" pitchFamily="34" charset="0"/>
              </a:rPr>
              <a:t>more </a:t>
            </a:r>
            <a:r>
              <a:rPr lang="en-US" sz="2400" dirty="0">
                <a:solidFill>
                  <a:schemeClr val="bg1"/>
                </a:solidFill>
                <a:latin typeface="Arial" panose="020B0604020202020204" pitchFamily="34" charset="0"/>
                <a:cs typeface="Arial" panose="020B0604020202020204" pitchFamily="34" charset="0"/>
              </a:rPr>
              <a:t>than</a:t>
            </a:r>
            <a:r>
              <a:rPr lang="en-US" sz="2400" kern="1200" dirty="0">
                <a:solidFill>
                  <a:schemeClr val="bg1"/>
                </a:solidFill>
                <a:latin typeface="Arial" panose="020B0604020202020204" pitchFamily="34" charset="0"/>
                <a:cs typeface="Arial" panose="020B0604020202020204" pitchFamily="34" charset="0"/>
              </a:rPr>
              <a:t> 14 days - </a:t>
            </a:r>
            <a:r>
              <a:rPr lang="en-US" sz="2400" dirty="0">
                <a:solidFill>
                  <a:schemeClr val="bg1"/>
                </a:solidFill>
                <a:latin typeface="Arial" panose="020B0604020202020204" pitchFamily="34" charset="0"/>
                <a:cs typeface="Arial" panose="020B0604020202020204" pitchFamily="34" charset="0"/>
              </a:rPr>
              <a:t>Collective agreement, intranet</a:t>
            </a:r>
          </a:p>
          <a:p>
            <a:pPr marL="342900" lvl="0" indent="-342900" defTabSz="755650">
              <a:lnSpc>
                <a:spcPct val="100000"/>
              </a:lnSpc>
              <a:spcBef>
                <a:spcPct val="0"/>
              </a:spcBef>
              <a:spcAft>
                <a:spcPct val="35000"/>
              </a:spcAft>
              <a:buFont typeface="Arial" panose="020B0604020202020204" pitchFamily="34" charset="0"/>
              <a:buChar char="•"/>
            </a:pPr>
            <a:endParaRPr lang="en-US" sz="2400" kern="1200" dirty="0">
              <a:solidFill>
                <a:schemeClr val="bg1"/>
              </a:solidFill>
              <a:latin typeface="Arial" panose="020B0604020202020204" pitchFamily="34" charset="0"/>
              <a:cs typeface="Arial" panose="020B0604020202020204" pitchFamily="34" charset="0"/>
            </a:endParaRPr>
          </a:p>
        </p:txBody>
      </p:sp>
      <p:pic>
        <p:nvPicPr>
          <p:cNvPr id="6" name="Picture 2" descr="Image result for illness funn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500" l="4611" r="100000"/>
                    </a14:imgEffect>
                  </a14:imgLayer>
                </a14:imgProps>
              </a:ext>
              <a:ext uri="{28A0092B-C50C-407E-A947-70E740481C1C}">
                <a14:useLocalDpi xmlns:a14="http://schemas.microsoft.com/office/drawing/2010/main" val="0"/>
              </a:ext>
            </a:extLst>
          </a:blip>
          <a:srcRect/>
          <a:stretch>
            <a:fillRect/>
          </a:stretch>
        </p:blipFill>
        <p:spPr bwMode="auto">
          <a:xfrm>
            <a:off x="995325" y="2089338"/>
            <a:ext cx="4278531" cy="345241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1147612" y="-132822"/>
            <a:ext cx="1604329" cy="1588136"/>
            <a:chOff x="11147612" y="-132822"/>
            <a:chExt cx="1604329" cy="1588136"/>
          </a:xfrm>
        </p:grpSpPr>
        <p:sp>
          <p:nvSpPr>
            <p:cNvPr id="9" name="Oval 8"/>
            <p:cNvSpPr/>
            <p:nvPr/>
          </p:nvSpPr>
          <p:spPr>
            <a:xfrm>
              <a:off x="11147612" y="-132822"/>
              <a:ext cx="1604329" cy="1588136"/>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grpSp>
          <p:nvGrpSpPr>
            <p:cNvPr id="10" name="Group 9"/>
            <p:cNvGrpSpPr/>
            <p:nvPr/>
          </p:nvGrpSpPr>
          <p:grpSpPr>
            <a:xfrm>
              <a:off x="11394345" y="60004"/>
              <a:ext cx="797655" cy="1220340"/>
              <a:chOff x="9884035" y="520260"/>
              <a:chExt cx="1774565" cy="2714927"/>
            </a:xfrm>
          </p:grpSpPr>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31999" t="10557" r="32601" b="15833"/>
              <a:stretch/>
            </p:blipFill>
            <p:spPr>
              <a:xfrm>
                <a:off x="9884035" y="520260"/>
                <a:ext cx="1208911" cy="2714927"/>
              </a:xfrm>
              <a:prstGeom prst="rect">
                <a:avLst/>
              </a:prstGeom>
            </p:spPr>
          </p:pic>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000" l="10000" r="90000"/>
                        </a14:imgEffect>
                      </a14:imgLayer>
                    </a14:imgProps>
                  </a:ext>
                  <a:ext uri="{28A0092B-C50C-407E-A947-70E740481C1C}">
                    <a14:useLocalDpi xmlns:a14="http://schemas.microsoft.com/office/drawing/2010/main" val="0"/>
                  </a:ext>
                </a:extLst>
              </a:blip>
              <a:srcRect l="31504" t="4722" r="35496" b="8889"/>
              <a:stretch/>
            </p:blipFill>
            <p:spPr>
              <a:xfrm>
                <a:off x="10722972" y="549528"/>
                <a:ext cx="935628" cy="2645273"/>
              </a:xfrm>
              <a:prstGeom prst="rect">
                <a:avLst/>
              </a:prstGeom>
            </p:spPr>
          </p:pic>
        </p:grpSp>
      </p:grpSp>
      <p:pic>
        <p:nvPicPr>
          <p:cNvPr id="13" name="Picture 12">
            <a:extLst>
              <a:ext uri="{FF2B5EF4-FFF2-40B4-BE49-F238E27FC236}">
                <a16:creationId xmlns:a16="http://schemas.microsoft.com/office/drawing/2014/main" id="{6E73D1F5-AADC-6D48-A779-841FBC5FE7E8}"/>
              </a:ext>
            </a:extLst>
          </p:cNvPr>
          <p:cNvPicPr>
            <a:picLocks noChangeAspect="1"/>
          </p:cNvPicPr>
          <p:nvPr/>
        </p:nvPicPr>
        <p:blipFill>
          <a:blip r:embed="rId9"/>
          <a:stretch>
            <a:fillRect/>
          </a:stretch>
        </p:blipFill>
        <p:spPr>
          <a:xfrm>
            <a:off x="1" y="-9006"/>
            <a:ext cx="731520" cy="731520"/>
          </a:xfrm>
          <a:prstGeom prst="rect">
            <a:avLst/>
          </a:prstGeom>
        </p:spPr>
      </p:pic>
      <p:sp>
        <p:nvSpPr>
          <p:cNvPr id="15" name="Freeform 14"/>
          <p:cNvSpPr/>
          <p:nvPr/>
        </p:nvSpPr>
        <p:spPr>
          <a:xfrm>
            <a:off x="7084274" y="1455314"/>
            <a:ext cx="3135684" cy="454644"/>
          </a:xfrm>
          <a:custGeom>
            <a:avLst/>
            <a:gdLst>
              <a:gd name="connsiteX0" fmla="*/ 0 w 3135684"/>
              <a:gd name="connsiteY0" fmla="*/ 0 h 454644"/>
              <a:gd name="connsiteX1" fmla="*/ 3135684 w 3135684"/>
              <a:gd name="connsiteY1" fmla="*/ 0 h 454644"/>
              <a:gd name="connsiteX2" fmla="*/ 3135684 w 3135684"/>
              <a:gd name="connsiteY2" fmla="*/ 454644 h 454644"/>
              <a:gd name="connsiteX3" fmla="*/ 0 w 3135684"/>
              <a:gd name="connsiteY3" fmla="*/ 454644 h 454644"/>
              <a:gd name="connsiteX4" fmla="*/ 0 w 3135684"/>
              <a:gd name="connsiteY4" fmla="*/ 0 h 45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684" h="454644">
                <a:moveTo>
                  <a:pt x="0" y="0"/>
                </a:moveTo>
                <a:lnTo>
                  <a:pt x="3135684" y="0"/>
                </a:lnTo>
                <a:lnTo>
                  <a:pt x="3135684" y="454644"/>
                </a:lnTo>
                <a:lnTo>
                  <a:pt x="0" y="4546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377950">
              <a:lnSpc>
                <a:spcPct val="100000"/>
              </a:lnSpc>
              <a:spcBef>
                <a:spcPct val="0"/>
              </a:spcBef>
              <a:spcAft>
                <a:spcPct val="35000"/>
              </a:spcAft>
              <a:defRPr b="1"/>
            </a:pPr>
            <a:r>
              <a:rPr lang="en-US" sz="3100" dirty="0">
                <a:solidFill>
                  <a:schemeClr val="bg1"/>
                </a:solidFill>
                <a:latin typeface="Arial" panose="020B0604020202020204" pitchFamily="34" charset="0"/>
                <a:cs typeface="Arial" panose="020B0604020202020204" pitchFamily="34" charset="0"/>
              </a:rPr>
              <a:t>Sick</a:t>
            </a:r>
            <a:r>
              <a:rPr lang="en-US" sz="3100" kern="1200" dirty="0">
                <a:solidFill>
                  <a:schemeClr val="bg1"/>
                </a:solidFill>
                <a:latin typeface="Arial" panose="020B0604020202020204" pitchFamily="34" charset="0"/>
                <a:cs typeface="Arial" panose="020B0604020202020204" pitchFamily="34" charset="0"/>
              </a:rPr>
              <a:t> leave</a:t>
            </a:r>
          </a:p>
        </p:txBody>
      </p:sp>
      <p:sp>
        <p:nvSpPr>
          <p:cNvPr id="2" name="Rectangle 1">
            <a:extLst>
              <a:ext uri="{FF2B5EF4-FFF2-40B4-BE49-F238E27FC236}">
                <a16:creationId xmlns:a16="http://schemas.microsoft.com/office/drawing/2014/main" id="{5DDA47A3-6191-4AF3-81CA-DA488ED7166A}"/>
              </a:ext>
            </a:extLst>
          </p:cNvPr>
          <p:cNvSpPr/>
          <p:nvPr/>
        </p:nvSpPr>
        <p:spPr>
          <a:xfrm>
            <a:off x="86591" y="6183229"/>
            <a:ext cx="6096000" cy="646331"/>
          </a:xfrm>
          <a:prstGeom prst="rect">
            <a:avLst/>
          </a:prstGeom>
        </p:spPr>
        <p:txBody>
          <a:bodyPr>
            <a:spAutoFit/>
          </a:bodyPr>
          <a:lstStyle/>
          <a:p>
            <a:r>
              <a:rPr lang="en-US" dirty="0">
                <a:hlinkClick r:id="rId10"/>
              </a:rPr>
              <a:t>https://intranet.chalmers.se/en/working-at-chalmers/working-environment-health/sick-leave/</a:t>
            </a:r>
            <a:endParaRPr lang="en-US" dirty="0"/>
          </a:p>
        </p:txBody>
      </p:sp>
    </p:spTree>
    <p:extLst>
      <p:ext uri="{BB962C8B-B14F-4D97-AF65-F5344CB8AC3E}">
        <p14:creationId xmlns:p14="http://schemas.microsoft.com/office/powerpoint/2010/main" val="303854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123A"/>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rgbClr val="00B050"/>
              </a:solidFill>
            </a:endParaRPr>
          </a:p>
        </p:txBody>
      </p:sp>
      <p:sp>
        <p:nvSpPr>
          <p:cNvPr id="5" name="Freeform 4"/>
          <p:cNvSpPr/>
          <p:nvPr/>
        </p:nvSpPr>
        <p:spPr>
          <a:xfrm>
            <a:off x="6165225" y="2551431"/>
            <a:ext cx="5378009" cy="2396611"/>
          </a:xfrm>
          <a:custGeom>
            <a:avLst/>
            <a:gdLst>
              <a:gd name="connsiteX0" fmla="*/ 0 w 3135684"/>
              <a:gd name="connsiteY0" fmla="*/ 0 h 2180685"/>
              <a:gd name="connsiteX1" fmla="*/ 3135684 w 3135684"/>
              <a:gd name="connsiteY1" fmla="*/ 0 h 2180685"/>
              <a:gd name="connsiteX2" fmla="*/ 3135684 w 3135684"/>
              <a:gd name="connsiteY2" fmla="*/ 2180685 h 2180685"/>
              <a:gd name="connsiteX3" fmla="*/ 0 w 3135684"/>
              <a:gd name="connsiteY3" fmla="*/ 2180685 h 2180685"/>
              <a:gd name="connsiteX4" fmla="*/ 0 w 3135684"/>
              <a:gd name="connsiteY4" fmla="*/ 0 h 218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684" h="2180685">
                <a:moveTo>
                  <a:pt x="0" y="0"/>
                </a:moveTo>
                <a:lnTo>
                  <a:pt x="3135684" y="0"/>
                </a:lnTo>
                <a:lnTo>
                  <a:pt x="3135684" y="2180685"/>
                </a:lnTo>
                <a:lnTo>
                  <a:pt x="0" y="21806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342900" lvl="0" indent="-342900" defTabSz="755650">
              <a:lnSpc>
                <a:spcPct val="100000"/>
              </a:lnSpc>
              <a:spcBef>
                <a:spcPct val="0"/>
              </a:spcBef>
              <a:spcAft>
                <a:spcPct val="350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You have 28 days a year!</a:t>
            </a:r>
          </a:p>
          <a:p>
            <a:pPr marL="342900" lvl="0" indent="-342900" defTabSz="755650">
              <a:lnSpc>
                <a:spcPct val="100000"/>
              </a:lnSpc>
              <a:spcBef>
                <a:spcPct val="0"/>
              </a:spcBef>
              <a:spcAft>
                <a:spcPct val="350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Take your vacation!!</a:t>
            </a:r>
          </a:p>
          <a:p>
            <a:pPr marL="342900" lvl="0" indent="-342900" defTabSz="755650">
              <a:lnSpc>
                <a:spcPct val="100000"/>
              </a:lnSpc>
              <a:spcBef>
                <a:spcPct val="0"/>
              </a:spcBef>
              <a:spcAft>
                <a:spcPct val="350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It’s important to rest and restore</a:t>
            </a:r>
          </a:p>
          <a:p>
            <a:pPr marL="342900" lvl="0" indent="-342900" defTabSz="755650">
              <a:lnSpc>
                <a:spcPct val="100000"/>
              </a:lnSpc>
              <a:spcBef>
                <a:spcPct val="0"/>
              </a:spcBef>
              <a:spcAft>
                <a:spcPct val="350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Don’t save your vacation to the end of your </a:t>
            </a:r>
            <a:r>
              <a:rPr lang="en-US" sz="2400" dirty="0" err="1">
                <a:solidFill>
                  <a:schemeClr val="bg1"/>
                </a:solidFill>
                <a:latin typeface="Arial" panose="020B0604020202020204" pitchFamily="34" charset="0"/>
                <a:cs typeface="Arial" panose="020B0604020202020204" pitchFamily="34" charset="0"/>
              </a:rPr>
              <a:t>phd</a:t>
            </a:r>
            <a:r>
              <a:rPr lang="en-US" sz="2400" dirty="0">
                <a:solidFill>
                  <a:schemeClr val="bg1"/>
                </a:solidFill>
                <a:latin typeface="Arial" panose="020B0604020202020204" pitchFamily="34" charset="0"/>
                <a:cs typeface="Arial" panose="020B0604020202020204" pitchFamily="34" charset="0"/>
              </a:rPr>
              <a:t>! </a:t>
            </a:r>
          </a:p>
          <a:p>
            <a:pPr marL="342900" lvl="0" indent="-342900" defTabSz="755650">
              <a:lnSpc>
                <a:spcPct val="100000"/>
              </a:lnSpc>
              <a:spcBef>
                <a:spcPct val="0"/>
              </a:spcBef>
              <a:spcAft>
                <a:spcPct val="35000"/>
              </a:spcAft>
              <a:buFont typeface="Arial" panose="020B0604020202020204" pitchFamily="34" charset="0"/>
              <a:buChar char="•"/>
            </a:pPr>
            <a:endParaRPr lang="en-US" sz="2400" kern="1200" dirty="0">
              <a:solidFill>
                <a:schemeClr val="bg1"/>
              </a:solidFill>
              <a:latin typeface="Arial" panose="020B0604020202020204" pitchFamily="34" charset="0"/>
              <a:cs typeface="Arial" panose="020B0604020202020204" pitchFamily="34" charset="0"/>
            </a:endParaRPr>
          </a:p>
        </p:txBody>
      </p:sp>
      <p:grpSp>
        <p:nvGrpSpPr>
          <p:cNvPr id="8" name="Group 7"/>
          <p:cNvGrpSpPr/>
          <p:nvPr/>
        </p:nvGrpSpPr>
        <p:grpSpPr>
          <a:xfrm>
            <a:off x="11147612" y="-132822"/>
            <a:ext cx="1604329" cy="1588136"/>
            <a:chOff x="11147612" y="-132822"/>
            <a:chExt cx="1604329" cy="1588136"/>
          </a:xfrm>
        </p:grpSpPr>
        <p:sp>
          <p:nvSpPr>
            <p:cNvPr id="9" name="Oval 8"/>
            <p:cNvSpPr/>
            <p:nvPr/>
          </p:nvSpPr>
          <p:spPr>
            <a:xfrm>
              <a:off x="11147612" y="-132822"/>
              <a:ext cx="1604329" cy="1588136"/>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grpSp>
          <p:nvGrpSpPr>
            <p:cNvPr id="10" name="Group 9"/>
            <p:cNvGrpSpPr/>
            <p:nvPr/>
          </p:nvGrpSpPr>
          <p:grpSpPr>
            <a:xfrm>
              <a:off x="11394345" y="60004"/>
              <a:ext cx="797655" cy="1220340"/>
              <a:chOff x="9884035" y="520260"/>
              <a:chExt cx="1774565" cy="2714927"/>
            </a:xfrm>
          </p:grpSpPr>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999" t="10557" r="32601" b="15833"/>
              <a:stretch/>
            </p:blipFill>
            <p:spPr>
              <a:xfrm>
                <a:off x="9884035" y="520260"/>
                <a:ext cx="1208911" cy="2714927"/>
              </a:xfrm>
              <a:prstGeom prst="rect">
                <a:avLst/>
              </a:prstGeom>
            </p:spPr>
          </p:pic>
          <p:pic>
            <p:nvPicPr>
              <p:cNvPr id="12" name="Picture 1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0000" l="10000" r="90000"/>
                        </a14:imgEffect>
                      </a14:imgLayer>
                    </a14:imgProps>
                  </a:ext>
                  <a:ext uri="{28A0092B-C50C-407E-A947-70E740481C1C}">
                    <a14:useLocalDpi xmlns:a14="http://schemas.microsoft.com/office/drawing/2010/main" val="0"/>
                  </a:ext>
                </a:extLst>
              </a:blip>
              <a:srcRect l="31504" t="4722" r="35496" b="8889"/>
              <a:stretch/>
            </p:blipFill>
            <p:spPr>
              <a:xfrm>
                <a:off x="10722972" y="549528"/>
                <a:ext cx="935628" cy="2645273"/>
              </a:xfrm>
              <a:prstGeom prst="rect">
                <a:avLst/>
              </a:prstGeom>
            </p:spPr>
          </p:pic>
        </p:grpSp>
      </p:grpSp>
      <p:pic>
        <p:nvPicPr>
          <p:cNvPr id="13" name="Picture 12">
            <a:extLst>
              <a:ext uri="{FF2B5EF4-FFF2-40B4-BE49-F238E27FC236}">
                <a16:creationId xmlns:a16="http://schemas.microsoft.com/office/drawing/2014/main" id="{6E73D1F5-AADC-6D48-A779-841FBC5FE7E8}"/>
              </a:ext>
            </a:extLst>
          </p:cNvPr>
          <p:cNvPicPr>
            <a:picLocks noChangeAspect="1"/>
          </p:cNvPicPr>
          <p:nvPr/>
        </p:nvPicPr>
        <p:blipFill>
          <a:blip r:embed="rId7"/>
          <a:stretch>
            <a:fillRect/>
          </a:stretch>
        </p:blipFill>
        <p:spPr>
          <a:xfrm>
            <a:off x="1" y="-9006"/>
            <a:ext cx="731520" cy="731520"/>
          </a:xfrm>
          <a:prstGeom prst="rect">
            <a:avLst/>
          </a:prstGeom>
        </p:spPr>
      </p:pic>
      <p:sp>
        <p:nvSpPr>
          <p:cNvPr id="15" name="Freeform 14"/>
          <p:cNvSpPr/>
          <p:nvPr/>
        </p:nvSpPr>
        <p:spPr>
          <a:xfrm>
            <a:off x="7084274" y="1455314"/>
            <a:ext cx="3135684" cy="454644"/>
          </a:xfrm>
          <a:custGeom>
            <a:avLst/>
            <a:gdLst>
              <a:gd name="connsiteX0" fmla="*/ 0 w 3135684"/>
              <a:gd name="connsiteY0" fmla="*/ 0 h 454644"/>
              <a:gd name="connsiteX1" fmla="*/ 3135684 w 3135684"/>
              <a:gd name="connsiteY1" fmla="*/ 0 h 454644"/>
              <a:gd name="connsiteX2" fmla="*/ 3135684 w 3135684"/>
              <a:gd name="connsiteY2" fmla="*/ 454644 h 454644"/>
              <a:gd name="connsiteX3" fmla="*/ 0 w 3135684"/>
              <a:gd name="connsiteY3" fmla="*/ 454644 h 454644"/>
              <a:gd name="connsiteX4" fmla="*/ 0 w 3135684"/>
              <a:gd name="connsiteY4" fmla="*/ 0 h 45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684" h="454644">
                <a:moveTo>
                  <a:pt x="0" y="0"/>
                </a:moveTo>
                <a:lnTo>
                  <a:pt x="3135684" y="0"/>
                </a:lnTo>
                <a:lnTo>
                  <a:pt x="3135684" y="454644"/>
                </a:lnTo>
                <a:lnTo>
                  <a:pt x="0" y="4546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377950">
              <a:lnSpc>
                <a:spcPct val="100000"/>
              </a:lnSpc>
              <a:spcBef>
                <a:spcPct val="0"/>
              </a:spcBef>
              <a:spcAft>
                <a:spcPct val="35000"/>
              </a:spcAft>
              <a:defRPr b="1"/>
            </a:pPr>
            <a:r>
              <a:rPr lang="en-US" sz="3100" dirty="0">
                <a:solidFill>
                  <a:schemeClr val="bg1"/>
                </a:solidFill>
                <a:latin typeface="Arial" panose="020B0604020202020204" pitchFamily="34" charset="0"/>
                <a:cs typeface="Arial" panose="020B0604020202020204" pitchFamily="34" charset="0"/>
              </a:rPr>
              <a:t>Vacation</a:t>
            </a:r>
            <a:endParaRPr lang="en-US" sz="3100" kern="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DDA47A3-6191-4AF3-81CA-DA488ED7166A}"/>
              </a:ext>
            </a:extLst>
          </p:cNvPr>
          <p:cNvSpPr/>
          <p:nvPr/>
        </p:nvSpPr>
        <p:spPr>
          <a:xfrm>
            <a:off x="69225" y="7093670"/>
            <a:ext cx="6096000" cy="646331"/>
          </a:xfrm>
          <a:prstGeom prst="rect">
            <a:avLst/>
          </a:prstGeom>
        </p:spPr>
        <p:txBody>
          <a:bodyPr>
            <a:spAutoFit/>
          </a:bodyPr>
          <a:lstStyle/>
          <a:p>
            <a:r>
              <a:rPr lang="en-US" dirty="0">
                <a:hlinkClick r:id="rId8"/>
              </a:rPr>
              <a:t>https://intranet.chalmers.se/en/working-at-chalmers/working-environment-health/sick-leave/</a:t>
            </a:r>
            <a:endParaRPr lang="en-US" dirty="0"/>
          </a:p>
        </p:txBody>
      </p:sp>
      <p:pic>
        <p:nvPicPr>
          <p:cNvPr id="16" name="Picture 15">
            <a:extLst>
              <a:ext uri="{FF2B5EF4-FFF2-40B4-BE49-F238E27FC236}">
                <a16:creationId xmlns:a16="http://schemas.microsoft.com/office/drawing/2014/main" id="{2A84FB6F-0FF2-0148-9F7E-97B3C1195147}"/>
              </a:ext>
            </a:extLst>
          </p:cNvPr>
          <p:cNvPicPr>
            <a:picLocks noChangeAspect="1"/>
          </p:cNvPicPr>
          <p:nvPr/>
        </p:nvPicPr>
        <p:blipFill>
          <a:blip r:embed="rId9"/>
          <a:stretch>
            <a:fillRect/>
          </a:stretch>
        </p:blipFill>
        <p:spPr>
          <a:xfrm>
            <a:off x="731521" y="1682636"/>
            <a:ext cx="3891601" cy="3891601"/>
          </a:xfrm>
          <a:prstGeom prst="rect">
            <a:avLst/>
          </a:prstGeom>
        </p:spPr>
      </p:pic>
    </p:spTree>
    <p:extLst>
      <p:ext uri="{BB962C8B-B14F-4D97-AF65-F5344CB8AC3E}">
        <p14:creationId xmlns:p14="http://schemas.microsoft.com/office/powerpoint/2010/main" val="160342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5" presetClass="entr" presetSubtype="1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rgbClr val="00B050"/>
              </a:solidFill>
            </a:endParaRPr>
          </a:p>
        </p:txBody>
      </p:sp>
      <p:sp>
        <p:nvSpPr>
          <p:cNvPr id="3" name="Content Placeholder 2">
            <a:extLst>
              <a:ext uri="{FF2B5EF4-FFF2-40B4-BE49-F238E27FC236}">
                <a16:creationId xmlns:a16="http://schemas.microsoft.com/office/drawing/2014/main" id="{478D80CB-ED3F-4128-8D3B-A9BB670C9806}"/>
              </a:ext>
            </a:extLst>
          </p:cNvPr>
          <p:cNvSpPr>
            <a:spLocks noGrp="1"/>
          </p:cNvSpPr>
          <p:nvPr>
            <p:ph idx="1"/>
          </p:nvPr>
        </p:nvSpPr>
        <p:spPr>
          <a:xfrm>
            <a:off x="6637178" y="1747135"/>
            <a:ext cx="5256342" cy="4913741"/>
          </a:xfrm>
        </p:spPr>
        <p:txBody>
          <a:bodyPr anchor="ctr">
            <a:normAutofit fontScale="47500" lnSpcReduction="20000"/>
          </a:bodyPr>
          <a:lstStyle/>
          <a:p>
            <a:pPr>
              <a:lnSpc>
                <a:spcPct val="120000"/>
              </a:lnSpc>
            </a:pPr>
            <a:r>
              <a:rPr lang="en-US" sz="3800" dirty="0">
                <a:solidFill>
                  <a:schemeClr val="bg1"/>
                </a:solidFill>
                <a:latin typeface="Arial" panose="020B0604020202020204" pitchFamily="34" charset="0"/>
                <a:cs typeface="Arial" panose="020B0604020202020204" pitchFamily="34" charset="0"/>
              </a:rPr>
              <a:t>Use Occupational Health Service: </a:t>
            </a:r>
            <a:r>
              <a:rPr lang="en-US" sz="3800" b="1" dirty="0">
                <a:solidFill>
                  <a:schemeClr val="bg1"/>
                </a:solidFill>
                <a:latin typeface="Arial" panose="020B0604020202020204" pitchFamily="34" charset="0"/>
                <a:cs typeface="Arial" panose="020B0604020202020204" pitchFamily="34" charset="0"/>
              </a:rPr>
              <a:t>Pe3 </a:t>
            </a:r>
          </a:p>
          <a:p>
            <a:pPr>
              <a:lnSpc>
                <a:spcPct val="120000"/>
              </a:lnSpc>
            </a:pPr>
            <a:r>
              <a:rPr lang="en-US" sz="3800" dirty="0">
                <a:solidFill>
                  <a:schemeClr val="bg1"/>
                </a:solidFill>
                <a:latin typeface="Arial" panose="020B0604020202020204" pitchFamily="34" charset="0"/>
                <a:cs typeface="Arial" panose="020B0604020202020204" pitchFamily="34" charset="0"/>
              </a:rPr>
              <a:t>Use </a:t>
            </a:r>
            <a:r>
              <a:rPr lang="en-US" sz="3800" dirty="0" err="1">
                <a:solidFill>
                  <a:schemeClr val="bg1"/>
                </a:solidFill>
                <a:latin typeface="Arial" panose="020B0604020202020204" pitchFamily="34" charset="0"/>
                <a:cs typeface="Arial" panose="020B0604020202020204" pitchFamily="34" charset="0"/>
              </a:rPr>
              <a:t>Doctor.se</a:t>
            </a:r>
            <a:endParaRPr lang="en-US" sz="3800" dirty="0">
              <a:solidFill>
                <a:schemeClr val="bg1"/>
              </a:solidFill>
              <a:latin typeface="Arial" panose="020B0604020202020204" pitchFamily="34" charset="0"/>
              <a:cs typeface="Arial" panose="020B0604020202020204" pitchFamily="34" charset="0"/>
            </a:endParaRPr>
          </a:p>
          <a:p>
            <a:pPr>
              <a:lnSpc>
                <a:spcPct val="120000"/>
              </a:lnSpc>
            </a:pPr>
            <a:r>
              <a:rPr lang="en-US" sz="3800" dirty="0">
                <a:solidFill>
                  <a:schemeClr val="bg1"/>
                </a:solidFill>
                <a:latin typeface="Arial" panose="020B0604020202020204" pitchFamily="34" charset="0"/>
                <a:cs typeface="Arial" panose="020B0604020202020204" pitchFamily="34" charset="0"/>
              </a:rPr>
              <a:t>You have one hour a week off work for wellness</a:t>
            </a:r>
          </a:p>
          <a:p>
            <a:pPr>
              <a:lnSpc>
                <a:spcPct val="120000"/>
              </a:lnSpc>
            </a:pPr>
            <a:r>
              <a:rPr lang="en-US" sz="3800" dirty="0">
                <a:solidFill>
                  <a:schemeClr val="bg1"/>
                </a:solidFill>
                <a:latin typeface="Arial" panose="020B0604020202020204" pitchFamily="34" charset="0"/>
                <a:cs typeface="Arial" panose="020B0604020202020204" pitchFamily="34" charset="0"/>
              </a:rPr>
              <a:t>Wellness services : </a:t>
            </a:r>
          </a:p>
          <a:p>
            <a:pPr lvl="1">
              <a:lnSpc>
                <a:spcPct val="120000"/>
              </a:lnSpc>
            </a:pPr>
            <a:r>
              <a:rPr lang="en-US" sz="3800" dirty="0">
                <a:solidFill>
                  <a:schemeClr val="bg1"/>
                </a:solidFill>
                <a:latin typeface="Arial" panose="020B0604020202020204" pitchFamily="34" charset="0"/>
                <a:cs typeface="Arial" panose="020B0604020202020204" pitchFamily="34" charset="0"/>
              </a:rPr>
              <a:t>Two small free gyms at Chalmers</a:t>
            </a:r>
          </a:p>
          <a:p>
            <a:pPr lvl="1">
              <a:lnSpc>
                <a:spcPct val="120000"/>
              </a:lnSpc>
            </a:pPr>
            <a:r>
              <a:rPr lang="en-US" sz="3800" dirty="0">
                <a:solidFill>
                  <a:schemeClr val="bg1"/>
                </a:solidFill>
                <a:latin typeface="Arial" panose="020B0604020202020204" pitchFamily="34" charset="0"/>
                <a:cs typeface="Arial" panose="020B0604020202020204" pitchFamily="34" charset="0"/>
              </a:rPr>
              <a:t>Free yoga, jiujitsu</a:t>
            </a:r>
          </a:p>
          <a:p>
            <a:pPr lvl="1">
              <a:lnSpc>
                <a:spcPct val="120000"/>
              </a:lnSpc>
            </a:pPr>
            <a:r>
              <a:rPr lang="en-US" sz="3800" dirty="0">
                <a:solidFill>
                  <a:schemeClr val="bg1"/>
                </a:solidFill>
                <a:latin typeface="Arial" panose="020B0604020202020204" pitchFamily="34" charset="0"/>
                <a:cs typeface="Arial" panose="020B0604020202020204" pitchFamily="34" charset="0"/>
              </a:rPr>
              <a:t>Wellness group</a:t>
            </a:r>
          </a:p>
          <a:p>
            <a:pPr lvl="1">
              <a:lnSpc>
                <a:spcPct val="120000"/>
              </a:lnSpc>
            </a:pPr>
            <a:r>
              <a:rPr lang="en-US" sz="3800" dirty="0">
                <a:solidFill>
                  <a:schemeClr val="bg1"/>
                </a:solidFill>
                <a:latin typeface="Arial" panose="020B0604020202020204" pitchFamily="34" charset="0"/>
                <a:cs typeface="Arial" panose="020B0604020202020204" pitchFamily="34" charset="0"/>
              </a:rPr>
              <a:t>Alcohol abuse</a:t>
            </a:r>
          </a:p>
          <a:p>
            <a:pPr lvl="1">
              <a:lnSpc>
                <a:spcPct val="120000"/>
              </a:lnSpc>
            </a:pPr>
            <a:r>
              <a:rPr lang="en-US" sz="3800" dirty="0">
                <a:solidFill>
                  <a:schemeClr val="bg1"/>
                </a:solidFill>
                <a:latin typeface="Arial" panose="020B0604020202020204" pitchFamily="34" charset="0"/>
                <a:cs typeface="Arial" panose="020B0604020202020204" pitchFamily="34" charset="0"/>
              </a:rPr>
              <a:t>Smoking Cessation Support</a:t>
            </a:r>
          </a:p>
          <a:p>
            <a:pPr>
              <a:lnSpc>
                <a:spcPct val="120000"/>
              </a:lnSpc>
            </a:pPr>
            <a:r>
              <a:rPr lang="en-US" sz="3800" dirty="0">
                <a:solidFill>
                  <a:schemeClr val="bg1"/>
                </a:solidFill>
                <a:latin typeface="Arial" panose="020B0604020202020204" pitchFamily="34" charset="0"/>
                <a:cs typeface="Arial" panose="020B0604020202020204" pitchFamily="34" charset="0"/>
              </a:rPr>
              <a:t>Use wellness subsidy, 2000kr</a:t>
            </a:r>
            <a:br>
              <a:rPr lang="en-US" sz="3800" dirty="0">
                <a:solidFill>
                  <a:schemeClr val="bg1"/>
                </a:solidFill>
                <a:latin typeface="Arial" panose="020B0604020202020204" pitchFamily="34" charset="0"/>
                <a:cs typeface="Arial" panose="020B0604020202020204" pitchFamily="34" charset="0"/>
              </a:rPr>
            </a:br>
            <a:r>
              <a:rPr lang="en-US" sz="3800" dirty="0" err="1">
                <a:solidFill>
                  <a:schemeClr val="bg1"/>
                </a:solidFill>
                <a:latin typeface="Arial" panose="020B0604020202020204" pitchFamily="34" charset="0"/>
                <a:cs typeface="Arial" panose="020B0604020202020204" pitchFamily="34" charset="0"/>
              </a:rPr>
              <a:t>Benify</a:t>
            </a:r>
            <a:r>
              <a:rPr lang="en-US" sz="3800" dirty="0">
                <a:solidFill>
                  <a:schemeClr val="bg1"/>
                </a:solidFill>
                <a:latin typeface="Arial" panose="020B0604020202020204" pitchFamily="34" charset="0"/>
                <a:cs typeface="Arial" panose="020B0604020202020204" pitchFamily="34" charset="0"/>
              </a:rPr>
              <a:t> @ Chalmers plus</a:t>
            </a:r>
          </a:p>
          <a:p>
            <a:pPr>
              <a:lnSpc>
                <a:spcPct val="120000"/>
              </a:lnSpc>
            </a:pPr>
            <a:r>
              <a:rPr lang="en-US" sz="3800" dirty="0">
                <a:solidFill>
                  <a:schemeClr val="bg1"/>
                </a:solidFill>
                <a:latin typeface="Arial" panose="020B0604020202020204" pitchFamily="34" charset="0"/>
                <a:cs typeface="Arial" panose="020B0604020202020204" pitchFamily="34" charset="0"/>
              </a:rPr>
              <a:t>Also 2000 </a:t>
            </a:r>
            <a:r>
              <a:rPr lang="en-US" sz="3800" dirty="0" err="1">
                <a:solidFill>
                  <a:schemeClr val="bg1"/>
                </a:solidFill>
                <a:latin typeface="Arial" panose="020B0604020202020204" pitchFamily="34" charset="0"/>
                <a:cs typeface="Arial" panose="020B0604020202020204" pitchFamily="34" charset="0"/>
              </a:rPr>
              <a:t>kr</a:t>
            </a:r>
            <a:r>
              <a:rPr lang="en-US" sz="3800" dirty="0">
                <a:solidFill>
                  <a:schemeClr val="bg1"/>
                </a:solidFill>
                <a:latin typeface="Arial" panose="020B0604020202020204" pitchFamily="34" charset="0"/>
                <a:cs typeface="Arial" panose="020B0604020202020204" pitchFamily="34" charset="0"/>
              </a:rPr>
              <a:t> for prescribed medicine</a:t>
            </a:r>
          </a:p>
        </p:txBody>
      </p:sp>
      <p:sp>
        <p:nvSpPr>
          <p:cNvPr id="2" name="Title 1">
            <a:extLst>
              <a:ext uri="{FF2B5EF4-FFF2-40B4-BE49-F238E27FC236}">
                <a16:creationId xmlns:a16="http://schemas.microsoft.com/office/drawing/2014/main" id="{87B3230B-3207-497A-9632-2FE433FD9783}"/>
              </a:ext>
            </a:extLst>
          </p:cNvPr>
          <p:cNvSpPr>
            <a:spLocks noGrp="1"/>
          </p:cNvSpPr>
          <p:nvPr>
            <p:ph type="title"/>
          </p:nvPr>
        </p:nvSpPr>
        <p:spPr>
          <a:xfrm>
            <a:off x="7724850" y="1000654"/>
            <a:ext cx="3847882" cy="761443"/>
          </a:xfrm>
        </p:spPr>
        <p:txBody>
          <a:bodyPr anchor="ctr">
            <a:normAutofit/>
          </a:bodyPr>
          <a:lstStyle/>
          <a:p>
            <a:r>
              <a:rPr lang="en-US" sz="4000" b="1" dirty="0">
                <a:solidFill>
                  <a:schemeClr val="bg1"/>
                </a:solidFill>
                <a:latin typeface="Arial" panose="020B0604020202020204" pitchFamily="34" charset="0"/>
                <a:cs typeface="Arial" panose="020B0604020202020204" pitchFamily="34" charset="0"/>
              </a:rPr>
              <a:t>Stay healthy</a:t>
            </a:r>
            <a:endParaRPr lang="sv-SE" sz="4000" b="1" dirty="0">
              <a:solidFill>
                <a:schemeClr val="bg1"/>
              </a:solidFill>
              <a:latin typeface="Arial" panose="020B0604020202020204" pitchFamily="34" charset="0"/>
              <a:cs typeface="Arial" panose="020B0604020202020204" pitchFamily="34" charset="0"/>
            </a:endParaRPr>
          </a:p>
        </p:txBody>
      </p:sp>
      <p:pic>
        <p:nvPicPr>
          <p:cNvPr id="4100" name="Picture 4" descr="Bildresultat fÃ¶r doktors.se">
            <a:extLst>
              <a:ext uri="{FF2B5EF4-FFF2-40B4-BE49-F238E27FC236}">
                <a16:creationId xmlns:a16="http://schemas.microsoft.com/office/drawing/2014/main" id="{63293EFD-F879-4A67-AF92-EC92A4B506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72" t="4395" r="5916" b="6245"/>
          <a:stretch/>
        </p:blipFill>
        <p:spPr bwMode="auto">
          <a:xfrm>
            <a:off x="4517697" y="2349248"/>
            <a:ext cx="1104225" cy="1153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ildresultat fÃ¶r Pe3">
            <a:extLst>
              <a:ext uri="{FF2B5EF4-FFF2-40B4-BE49-F238E27FC236}">
                <a16:creationId xmlns:a16="http://schemas.microsoft.com/office/drawing/2014/main" id="{DB828698-923F-429C-8180-B5473D1AC0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346" b="5104"/>
          <a:stretch/>
        </p:blipFill>
        <p:spPr bwMode="auto">
          <a:xfrm>
            <a:off x="4517697" y="925496"/>
            <a:ext cx="1104225" cy="95570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1147612" y="-132822"/>
            <a:ext cx="1604329" cy="1588136"/>
            <a:chOff x="11147612" y="-132822"/>
            <a:chExt cx="1604329" cy="1588136"/>
          </a:xfrm>
        </p:grpSpPr>
        <p:sp>
          <p:nvSpPr>
            <p:cNvPr id="11" name="Oval 10"/>
            <p:cNvSpPr/>
            <p:nvPr/>
          </p:nvSpPr>
          <p:spPr>
            <a:xfrm>
              <a:off x="11147612" y="-132822"/>
              <a:ext cx="1604329" cy="1588136"/>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grpSp>
          <p:nvGrpSpPr>
            <p:cNvPr id="12" name="Group 11"/>
            <p:cNvGrpSpPr/>
            <p:nvPr/>
          </p:nvGrpSpPr>
          <p:grpSpPr>
            <a:xfrm>
              <a:off x="11394345" y="60004"/>
              <a:ext cx="797655" cy="1220340"/>
              <a:chOff x="9884035" y="520260"/>
              <a:chExt cx="1774565" cy="2714927"/>
            </a:xfrm>
          </p:grpSpPr>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31999" t="10557" r="32601" b="15833"/>
              <a:stretch/>
            </p:blipFill>
            <p:spPr>
              <a:xfrm>
                <a:off x="9884035" y="520260"/>
                <a:ext cx="1208911" cy="2714927"/>
              </a:xfrm>
              <a:prstGeom prst="rect">
                <a:avLst/>
              </a:prstGeom>
            </p:spPr>
          </p:pic>
          <p:pic>
            <p:nvPicPr>
              <p:cNvPr id="14" name="Picture 1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000" l="10000" r="90000"/>
                        </a14:imgEffect>
                      </a14:imgLayer>
                    </a14:imgProps>
                  </a:ext>
                  <a:ext uri="{28A0092B-C50C-407E-A947-70E740481C1C}">
                    <a14:useLocalDpi xmlns:a14="http://schemas.microsoft.com/office/drawing/2010/main" val="0"/>
                  </a:ext>
                </a:extLst>
              </a:blip>
              <a:srcRect l="31504" t="4722" r="35496" b="8889"/>
              <a:stretch/>
            </p:blipFill>
            <p:spPr>
              <a:xfrm>
                <a:off x="10722972" y="549528"/>
                <a:ext cx="935628" cy="2645273"/>
              </a:xfrm>
              <a:prstGeom prst="rect">
                <a:avLst/>
              </a:prstGeom>
            </p:spPr>
          </p:pic>
        </p:grpSp>
      </p:grpSp>
      <p:pic>
        <p:nvPicPr>
          <p:cNvPr id="15" name="Picture 14">
            <a:extLst>
              <a:ext uri="{FF2B5EF4-FFF2-40B4-BE49-F238E27FC236}">
                <a16:creationId xmlns:a16="http://schemas.microsoft.com/office/drawing/2014/main" id="{6E73D1F5-AADC-6D48-A779-841FBC5FE7E8}"/>
              </a:ext>
            </a:extLst>
          </p:cNvPr>
          <p:cNvPicPr>
            <a:picLocks noChangeAspect="1"/>
          </p:cNvPicPr>
          <p:nvPr/>
        </p:nvPicPr>
        <p:blipFill>
          <a:blip r:embed="rId9"/>
          <a:stretch>
            <a:fillRect/>
          </a:stretch>
        </p:blipFill>
        <p:spPr>
          <a:xfrm>
            <a:off x="1" y="-9006"/>
            <a:ext cx="731520" cy="731520"/>
          </a:xfrm>
          <a:prstGeom prst="rect">
            <a:avLst/>
          </a:prstGeom>
        </p:spPr>
      </p:pic>
      <p:pic>
        <p:nvPicPr>
          <p:cNvPr id="4" name="Picture 3"/>
          <p:cNvPicPr>
            <a:picLocks noChangeAspect="1"/>
          </p:cNvPicPr>
          <p:nvPr/>
        </p:nvPicPr>
        <p:blipFill rotWithShape="1">
          <a:blip r:embed="rId10">
            <a:extLst>
              <a:ext uri="{28A0092B-C50C-407E-A947-70E740481C1C}">
                <a14:useLocalDpi xmlns:a14="http://schemas.microsoft.com/office/drawing/2010/main" val="0"/>
              </a:ext>
            </a:extLst>
          </a:blip>
          <a:srcRect l="8560" r="7373" b="2852"/>
          <a:stretch/>
        </p:blipFill>
        <p:spPr>
          <a:xfrm>
            <a:off x="678713" y="925496"/>
            <a:ext cx="3211179" cy="3395407"/>
          </a:xfrm>
          <a:prstGeom prst="rect">
            <a:avLst/>
          </a:prstGeom>
        </p:spPr>
      </p:pic>
      <p:pic>
        <p:nvPicPr>
          <p:cNvPr id="9" name="Picture 2" descr="Image result for i've made a huge mistak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7163" y="3648023"/>
            <a:ext cx="5596282" cy="3146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91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09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10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grpSp>
        <p:nvGrpSpPr>
          <p:cNvPr id="6" name="Group 5"/>
          <p:cNvGrpSpPr/>
          <p:nvPr/>
        </p:nvGrpSpPr>
        <p:grpSpPr>
          <a:xfrm>
            <a:off x="4312920" y="2476892"/>
            <a:ext cx="3566160" cy="3448050"/>
            <a:chOff x="4415246" y="2002244"/>
            <a:chExt cx="3566160" cy="3448050"/>
          </a:xfrm>
        </p:grpSpPr>
        <p:sp>
          <p:nvSpPr>
            <p:cNvPr id="4" name="Oval 3"/>
            <p:cNvSpPr/>
            <p:nvPr/>
          </p:nvSpPr>
          <p:spPr>
            <a:xfrm>
              <a:off x="4415246" y="2002244"/>
              <a:ext cx="3566160" cy="3448050"/>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0" b="92500" l="0" r="98000"/>
                      </a14:imgEffect>
                    </a14:imgLayer>
                  </a14:imgProps>
                </a:ext>
                <a:ext uri="{28A0092B-C50C-407E-A947-70E740481C1C}">
                  <a14:useLocalDpi xmlns:a14="http://schemas.microsoft.com/office/drawing/2010/main" val="0"/>
                </a:ext>
              </a:extLst>
            </a:blip>
            <a:stretch>
              <a:fillRect/>
            </a:stretch>
          </p:blipFill>
          <p:spPr>
            <a:xfrm>
              <a:off x="5172443" y="2301352"/>
              <a:ext cx="1847114" cy="2849833"/>
            </a:xfrm>
            <a:prstGeom prst="rect">
              <a:avLst/>
            </a:prstGeom>
          </p:spPr>
        </p:pic>
      </p:grpSp>
      <p:pic>
        <p:nvPicPr>
          <p:cNvPr id="7" name="Picture 6">
            <a:extLst>
              <a:ext uri="{FF2B5EF4-FFF2-40B4-BE49-F238E27FC236}">
                <a16:creationId xmlns:a16="http://schemas.microsoft.com/office/drawing/2014/main" id="{6E73D1F5-AADC-6D48-A779-841FBC5FE7E8}"/>
              </a:ext>
            </a:extLst>
          </p:cNvPr>
          <p:cNvPicPr>
            <a:picLocks noChangeAspect="1"/>
          </p:cNvPicPr>
          <p:nvPr/>
        </p:nvPicPr>
        <p:blipFill>
          <a:blip r:embed="rId4"/>
          <a:stretch>
            <a:fillRect/>
          </a:stretch>
        </p:blipFill>
        <p:spPr>
          <a:xfrm>
            <a:off x="1" y="-9006"/>
            <a:ext cx="731520" cy="731520"/>
          </a:xfrm>
          <a:prstGeom prst="rect">
            <a:avLst/>
          </a:prstGeom>
        </p:spPr>
      </p:pic>
      <p:sp>
        <p:nvSpPr>
          <p:cNvPr id="8" name="Rectangle 7">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rgbClr val="00B050"/>
              </a:solidFill>
              <a:latin typeface="Arial" panose="020B0604020202020204" pitchFamily="34" charset="0"/>
              <a:cs typeface="Arial" panose="020B0604020202020204" pitchFamily="34" charset="0"/>
            </a:endParaRPr>
          </a:p>
        </p:txBody>
      </p:sp>
      <p:sp>
        <p:nvSpPr>
          <p:cNvPr id="10" name="Title 1"/>
          <p:cNvSpPr txBox="1">
            <a:spLocks/>
          </p:cNvSpPr>
          <p:nvPr/>
        </p:nvSpPr>
        <p:spPr>
          <a:xfrm>
            <a:off x="838200" y="8324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a:solidFill>
                  <a:schemeClr val="bg1"/>
                </a:solidFill>
                <a:latin typeface="Edwardian Script ITC" charset="0"/>
                <a:ea typeface="Edwardian Script ITC" charset="0"/>
                <a:cs typeface="Edwardian Script ITC" charset="0"/>
              </a:rPr>
              <a:t>You as a student</a:t>
            </a:r>
          </a:p>
        </p:txBody>
      </p:sp>
    </p:spTree>
    <p:extLst>
      <p:ext uri="{BB962C8B-B14F-4D97-AF65-F5344CB8AC3E}">
        <p14:creationId xmlns:p14="http://schemas.microsoft.com/office/powerpoint/2010/main" val="588308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73D1F5-AADC-6D48-A779-841FBC5FE7E8}"/>
              </a:ext>
            </a:extLst>
          </p:cNvPr>
          <p:cNvPicPr>
            <a:picLocks noChangeAspect="1"/>
          </p:cNvPicPr>
          <p:nvPr/>
        </p:nvPicPr>
        <p:blipFill>
          <a:blip r:embed="rId2"/>
          <a:stretch>
            <a:fillRect/>
          </a:stretch>
        </p:blipFill>
        <p:spPr>
          <a:xfrm>
            <a:off x="1" y="-9006"/>
            <a:ext cx="731520" cy="731520"/>
          </a:xfrm>
          <a:prstGeom prst="rect">
            <a:avLst/>
          </a:prstGeom>
        </p:spPr>
      </p:pic>
      <p:sp>
        <p:nvSpPr>
          <p:cNvPr id="13" name="Rectangle 12">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rgbClr val="00B050"/>
              </a:solidFill>
              <a:latin typeface="Arial" panose="020B0604020202020204" pitchFamily="34" charset="0"/>
              <a:cs typeface="Arial" panose="020B0604020202020204" pitchFamily="34" charset="0"/>
            </a:endParaRPr>
          </a:p>
        </p:txBody>
      </p:sp>
      <p:sp>
        <p:nvSpPr>
          <p:cNvPr id="28" name="Freeform 27"/>
          <p:cNvSpPr/>
          <p:nvPr/>
        </p:nvSpPr>
        <p:spPr>
          <a:xfrm>
            <a:off x="7966322" y="2089599"/>
            <a:ext cx="2503986" cy="2503986"/>
          </a:xfrm>
          <a:custGeom>
            <a:avLst/>
            <a:gdLst>
              <a:gd name="connsiteX0" fmla="*/ 0 w 2503986"/>
              <a:gd name="connsiteY0" fmla="*/ 1251993 h 2503986"/>
              <a:gd name="connsiteX1" fmla="*/ 1251993 w 2503986"/>
              <a:gd name="connsiteY1" fmla="*/ 0 h 2503986"/>
              <a:gd name="connsiteX2" fmla="*/ 2503986 w 2503986"/>
              <a:gd name="connsiteY2" fmla="*/ 1251993 h 2503986"/>
              <a:gd name="connsiteX3" fmla="*/ 1251993 w 2503986"/>
              <a:gd name="connsiteY3" fmla="*/ 2503986 h 2503986"/>
              <a:gd name="connsiteX4" fmla="*/ 0 w 2503986"/>
              <a:gd name="connsiteY4" fmla="*/ 1251993 h 250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986" h="2503986">
                <a:moveTo>
                  <a:pt x="0" y="1251993"/>
                </a:moveTo>
                <a:cubicBezTo>
                  <a:pt x="0" y="560536"/>
                  <a:pt x="560536" y="0"/>
                  <a:pt x="1251993" y="0"/>
                </a:cubicBezTo>
                <a:cubicBezTo>
                  <a:pt x="1943450" y="0"/>
                  <a:pt x="2503986" y="560536"/>
                  <a:pt x="2503986" y="1251993"/>
                </a:cubicBezTo>
                <a:cubicBezTo>
                  <a:pt x="2503986" y="1943450"/>
                  <a:pt x="1943450" y="2503986"/>
                  <a:pt x="1251993" y="2503986"/>
                </a:cubicBezTo>
                <a:cubicBezTo>
                  <a:pt x="560536" y="2503986"/>
                  <a:pt x="0" y="1943450"/>
                  <a:pt x="0" y="1251993"/>
                </a:cubicBezTo>
                <a:close/>
              </a:path>
            </a:pathLst>
          </a:custGeom>
        </p:spPr>
        <p:style>
          <a:lnRef idx="2">
            <a:schemeClr val="lt1">
              <a:hueOff val="0"/>
              <a:satOff val="0"/>
              <a:lumOff val="0"/>
              <a:alphaOff val="0"/>
            </a:schemeClr>
          </a:lnRef>
          <a:fillRef idx="1">
            <a:schemeClr val="accent5">
              <a:shade val="80000"/>
              <a:alpha val="50000"/>
              <a:hueOff val="0"/>
              <a:satOff val="0"/>
              <a:lumOff val="0"/>
              <a:alphaOff val="0"/>
            </a:schemeClr>
          </a:fillRef>
          <a:effectRef idx="0">
            <a:schemeClr val="accent5">
              <a:shade val="80000"/>
              <a:alpha val="50000"/>
              <a:hueOff val="0"/>
              <a:satOff val="0"/>
              <a:lumOff val="0"/>
              <a:alphaOff val="0"/>
            </a:schemeClr>
          </a:effectRef>
          <a:fontRef idx="minor">
            <a:schemeClr val="tx1"/>
          </a:fontRef>
        </p:style>
        <p:txBody>
          <a:bodyPr spcFirstLastPara="0" vert="horz" wrap="square" lIns="417500" tIns="417500" rIns="417500" bIns="417500" numCol="1" spcCol="1270" anchor="ctr" anchorCtr="0">
            <a:noAutofit/>
          </a:bodyPr>
          <a:lstStyle/>
          <a:p>
            <a:pPr lvl="0" algn="ctr" defTabSz="1778000">
              <a:lnSpc>
                <a:spcPct val="90000"/>
              </a:lnSpc>
              <a:spcBef>
                <a:spcPct val="0"/>
              </a:spcBef>
              <a:spcAft>
                <a:spcPct val="35000"/>
              </a:spcAft>
            </a:pPr>
            <a:r>
              <a:rPr lang="sv-SE" sz="3200" kern="1200" dirty="0">
                <a:solidFill>
                  <a:schemeClr val="bg1"/>
                </a:solidFill>
                <a:latin typeface="Arial" panose="020B0604020202020204" pitchFamily="34" charset="0"/>
                <a:cs typeface="Arial" panose="020B0604020202020204" pitchFamily="34" charset="0"/>
              </a:rPr>
              <a:t>PhD student</a:t>
            </a:r>
            <a:endParaRPr lang="en-US" sz="3200" kern="1200" dirty="0">
              <a:solidFill>
                <a:schemeClr val="bg1"/>
              </a:solidFill>
              <a:latin typeface="Arial" panose="020B0604020202020204" pitchFamily="34" charset="0"/>
              <a:cs typeface="Arial" panose="020B0604020202020204" pitchFamily="34" charset="0"/>
            </a:endParaRPr>
          </a:p>
        </p:txBody>
      </p:sp>
      <p:sp>
        <p:nvSpPr>
          <p:cNvPr id="29" name="Freeform 28"/>
          <p:cNvSpPr/>
          <p:nvPr/>
        </p:nvSpPr>
        <p:spPr>
          <a:xfrm>
            <a:off x="8348354" y="840950"/>
            <a:ext cx="1739957" cy="1739957"/>
          </a:xfrm>
          <a:custGeom>
            <a:avLst/>
            <a:gdLst>
              <a:gd name="connsiteX0" fmla="*/ 0 w 1739957"/>
              <a:gd name="connsiteY0" fmla="*/ 869979 h 1739957"/>
              <a:gd name="connsiteX1" fmla="*/ 869979 w 1739957"/>
              <a:gd name="connsiteY1" fmla="*/ 0 h 1739957"/>
              <a:gd name="connsiteX2" fmla="*/ 1739958 w 1739957"/>
              <a:gd name="connsiteY2" fmla="*/ 869979 h 1739957"/>
              <a:gd name="connsiteX3" fmla="*/ 869979 w 1739957"/>
              <a:gd name="connsiteY3" fmla="*/ 1739958 h 1739957"/>
              <a:gd name="connsiteX4" fmla="*/ 0 w 1739957"/>
              <a:gd name="connsiteY4" fmla="*/ 869979 h 173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957" h="1739957">
                <a:moveTo>
                  <a:pt x="0" y="869979"/>
                </a:moveTo>
                <a:cubicBezTo>
                  <a:pt x="0" y="389503"/>
                  <a:pt x="389503" y="0"/>
                  <a:pt x="869979" y="0"/>
                </a:cubicBezTo>
                <a:cubicBezTo>
                  <a:pt x="1350455" y="0"/>
                  <a:pt x="1739958" y="389503"/>
                  <a:pt x="1739958" y="869979"/>
                </a:cubicBezTo>
                <a:cubicBezTo>
                  <a:pt x="1739958" y="1350455"/>
                  <a:pt x="1350455" y="1739958"/>
                  <a:pt x="869979" y="1739958"/>
                </a:cubicBezTo>
                <a:cubicBezTo>
                  <a:pt x="389503" y="1739958"/>
                  <a:pt x="0" y="1350455"/>
                  <a:pt x="0" y="869979"/>
                </a:cubicBezTo>
                <a:close/>
              </a:path>
            </a:pathLst>
          </a:custGeom>
        </p:spPr>
        <p:style>
          <a:lnRef idx="2">
            <a:schemeClr val="lt1">
              <a:hueOff val="0"/>
              <a:satOff val="0"/>
              <a:lumOff val="0"/>
              <a:alphaOff val="0"/>
            </a:schemeClr>
          </a:lnRef>
          <a:fillRef idx="1">
            <a:schemeClr val="accent5">
              <a:shade val="80000"/>
              <a:alpha val="50000"/>
              <a:hueOff val="4"/>
              <a:satOff val="761"/>
              <a:lumOff val="1271"/>
              <a:alphaOff val="-7500"/>
            </a:schemeClr>
          </a:fillRef>
          <a:effectRef idx="0">
            <a:schemeClr val="accent5">
              <a:shade val="80000"/>
              <a:alpha val="50000"/>
              <a:hueOff val="4"/>
              <a:satOff val="761"/>
              <a:lumOff val="1271"/>
              <a:alphaOff val="-7500"/>
            </a:schemeClr>
          </a:effectRef>
          <a:fontRef idx="minor">
            <a:schemeClr val="tx1"/>
          </a:fontRef>
        </p:style>
        <p:txBody>
          <a:bodyPr spcFirstLastPara="0" vert="horz" wrap="square" lIns="278941" tIns="278941" rIns="278941" bIns="278941" numCol="1" spcCol="1270" anchor="ctr" anchorCtr="0">
            <a:noAutofit/>
          </a:bodyPr>
          <a:lstStyle/>
          <a:p>
            <a:pPr lvl="0" algn="ctr" defTabSz="844550">
              <a:lnSpc>
                <a:spcPct val="90000"/>
              </a:lnSpc>
              <a:spcBef>
                <a:spcPct val="0"/>
              </a:spcBef>
              <a:spcAft>
                <a:spcPct val="35000"/>
              </a:spcAft>
            </a:pPr>
            <a:r>
              <a:rPr lang="sv-SE" sz="1900" kern="1200" dirty="0">
                <a:solidFill>
                  <a:schemeClr val="bg1"/>
                </a:solidFill>
                <a:latin typeface="Arial" panose="020B0604020202020204" pitchFamily="34" charset="0"/>
                <a:cs typeface="Arial" panose="020B0604020202020204" pitchFamily="34" charset="0"/>
              </a:rPr>
              <a:t>Supervisor</a:t>
            </a:r>
            <a:endParaRPr lang="en-US" sz="1900" kern="1200" dirty="0">
              <a:solidFill>
                <a:schemeClr val="bg1"/>
              </a:solidFill>
              <a:latin typeface="Arial" panose="020B0604020202020204" pitchFamily="34" charset="0"/>
              <a:cs typeface="Arial" panose="020B0604020202020204" pitchFamily="34" charset="0"/>
            </a:endParaRPr>
          </a:p>
        </p:txBody>
      </p:sp>
      <p:sp>
        <p:nvSpPr>
          <p:cNvPr id="30" name="Freeform 29"/>
          <p:cNvSpPr/>
          <p:nvPr/>
        </p:nvSpPr>
        <p:spPr>
          <a:xfrm>
            <a:off x="9979007" y="2471614"/>
            <a:ext cx="1739957" cy="1739957"/>
          </a:xfrm>
          <a:custGeom>
            <a:avLst/>
            <a:gdLst>
              <a:gd name="connsiteX0" fmla="*/ 0 w 1739957"/>
              <a:gd name="connsiteY0" fmla="*/ 869979 h 1739957"/>
              <a:gd name="connsiteX1" fmla="*/ 869979 w 1739957"/>
              <a:gd name="connsiteY1" fmla="*/ 0 h 1739957"/>
              <a:gd name="connsiteX2" fmla="*/ 1739958 w 1739957"/>
              <a:gd name="connsiteY2" fmla="*/ 869979 h 1739957"/>
              <a:gd name="connsiteX3" fmla="*/ 869979 w 1739957"/>
              <a:gd name="connsiteY3" fmla="*/ 1739958 h 1739957"/>
              <a:gd name="connsiteX4" fmla="*/ 0 w 1739957"/>
              <a:gd name="connsiteY4" fmla="*/ 869979 h 173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957" h="1739957">
                <a:moveTo>
                  <a:pt x="0" y="869979"/>
                </a:moveTo>
                <a:cubicBezTo>
                  <a:pt x="0" y="389503"/>
                  <a:pt x="389503" y="0"/>
                  <a:pt x="869979" y="0"/>
                </a:cubicBezTo>
                <a:cubicBezTo>
                  <a:pt x="1350455" y="0"/>
                  <a:pt x="1739958" y="389503"/>
                  <a:pt x="1739958" y="869979"/>
                </a:cubicBezTo>
                <a:cubicBezTo>
                  <a:pt x="1739958" y="1350455"/>
                  <a:pt x="1350455" y="1739958"/>
                  <a:pt x="869979" y="1739958"/>
                </a:cubicBezTo>
                <a:cubicBezTo>
                  <a:pt x="389503" y="1739958"/>
                  <a:pt x="0" y="1350455"/>
                  <a:pt x="0" y="869979"/>
                </a:cubicBezTo>
                <a:close/>
              </a:path>
            </a:pathLst>
          </a:custGeom>
        </p:spPr>
        <p:style>
          <a:lnRef idx="2">
            <a:schemeClr val="lt1">
              <a:hueOff val="0"/>
              <a:satOff val="0"/>
              <a:lumOff val="0"/>
              <a:alphaOff val="0"/>
            </a:schemeClr>
          </a:lnRef>
          <a:fillRef idx="1">
            <a:schemeClr val="accent5">
              <a:shade val="80000"/>
              <a:alpha val="50000"/>
              <a:hueOff val="7"/>
              <a:satOff val="1521"/>
              <a:lumOff val="2542"/>
              <a:alphaOff val="-15000"/>
            </a:schemeClr>
          </a:fillRef>
          <a:effectRef idx="0">
            <a:schemeClr val="accent5">
              <a:shade val="80000"/>
              <a:alpha val="50000"/>
              <a:hueOff val="7"/>
              <a:satOff val="1521"/>
              <a:lumOff val="2542"/>
              <a:alphaOff val="-15000"/>
            </a:schemeClr>
          </a:effectRef>
          <a:fontRef idx="minor">
            <a:schemeClr val="tx1"/>
          </a:fontRef>
        </p:style>
        <p:txBody>
          <a:bodyPr spcFirstLastPara="0" vert="horz" wrap="square" lIns="278941" tIns="278941" rIns="278941" bIns="278941" numCol="1" spcCol="1270" anchor="ctr" anchorCtr="0">
            <a:noAutofit/>
          </a:bodyPr>
          <a:lstStyle/>
          <a:p>
            <a:pPr lvl="0" algn="ctr" defTabSz="844550">
              <a:lnSpc>
                <a:spcPct val="90000"/>
              </a:lnSpc>
              <a:spcBef>
                <a:spcPct val="0"/>
              </a:spcBef>
              <a:spcAft>
                <a:spcPct val="35000"/>
              </a:spcAft>
            </a:pPr>
            <a:r>
              <a:rPr lang="sv-SE" sz="1900" kern="1200" dirty="0">
                <a:solidFill>
                  <a:schemeClr val="bg1"/>
                </a:solidFill>
                <a:latin typeface="Arial" panose="020B0604020202020204" pitchFamily="34" charset="0"/>
                <a:cs typeface="Arial" panose="020B0604020202020204" pitchFamily="34" charset="0"/>
              </a:rPr>
              <a:t>Director </a:t>
            </a:r>
            <a:r>
              <a:rPr lang="sv-SE" sz="1900" kern="1200" dirty="0" err="1">
                <a:solidFill>
                  <a:schemeClr val="bg1"/>
                </a:solidFill>
                <a:latin typeface="Arial" panose="020B0604020202020204" pitchFamily="34" charset="0"/>
                <a:cs typeface="Arial" panose="020B0604020202020204" pitchFamily="34" charset="0"/>
              </a:rPr>
              <a:t>of</a:t>
            </a:r>
            <a:r>
              <a:rPr lang="sv-SE" sz="1900" kern="1200" dirty="0">
                <a:solidFill>
                  <a:schemeClr val="bg1"/>
                </a:solidFill>
                <a:latin typeface="Arial" panose="020B0604020202020204" pitchFamily="34" charset="0"/>
                <a:cs typeface="Arial" panose="020B0604020202020204" pitchFamily="34" charset="0"/>
              </a:rPr>
              <a:t> Studies</a:t>
            </a:r>
            <a:endParaRPr lang="en-US" sz="1900" kern="1200" dirty="0">
              <a:solidFill>
                <a:schemeClr val="bg1"/>
              </a:solidFill>
              <a:latin typeface="Arial" panose="020B0604020202020204" pitchFamily="34" charset="0"/>
              <a:cs typeface="Arial" panose="020B0604020202020204" pitchFamily="34" charset="0"/>
            </a:endParaRPr>
          </a:p>
        </p:txBody>
      </p:sp>
      <p:sp>
        <p:nvSpPr>
          <p:cNvPr id="31" name="Freeform 30"/>
          <p:cNvSpPr/>
          <p:nvPr/>
        </p:nvSpPr>
        <p:spPr>
          <a:xfrm>
            <a:off x="8353196" y="4102285"/>
            <a:ext cx="1739957" cy="1739957"/>
          </a:xfrm>
          <a:custGeom>
            <a:avLst/>
            <a:gdLst>
              <a:gd name="connsiteX0" fmla="*/ 0 w 1739957"/>
              <a:gd name="connsiteY0" fmla="*/ 869979 h 1739957"/>
              <a:gd name="connsiteX1" fmla="*/ 869979 w 1739957"/>
              <a:gd name="connsiteY1" fmla="*/ 0 h 1739957"/>
              <a:gd name="connsiteX2" fmla="*/ 1739958 w 1739957"/>
              <a:gd name="connsiteY2" fmla="*/ 869979 h 1739957"/>
              <a:gd name="connsiteX3" fmla="*/ 869979 w 1739957"/>
              <a:gd name="connsiteY3" fmla="*/ 1739958 h 1739957"/>
              <a:gd name="connsiteX4" fmla="*/ 0 w 1739957"/>
              <a:gd name="connsiteY4" fmla="*/ 869979 h 173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957" h="1739957">
                <a:moveTo>
                  <a:pt x="0" y="869979"/>
                </a:moveTo>
                <a:cubicBezTo>
                  <a:pt x="0" y="389503"/>
                  <a:pt x="389503" y="0"/>
                  <a:pt x="869979" y="0"/>
                </a:cubicBezTo>
                <a:cubicBezTo>
                  <a:pt x="1350455" y="0"/>
                  <a:pt x="1739958" y="389503"/>
                  <a:pt x="1739958" y="869979"/>
                </a:cubicBezTo>
                <a:cubicBezTo>
                  <a:pt x="1739958" y="1350455"/>
                  <a:pt x="1350455" y="1739958"/>
                  <a:pt x="869979" y="1739958"/>
                </a:cubicBezTo>
                <a:cubicBezTo>
                  <a:pt x="389503" y="1739958"/>
                  <a:pt x="0" y="1350455"/>
                  <a:pt x="0" y="869979"/>
                </a:cubicBezTo>
                <a:close/>
              </a:path>
            </a:pathLst>
          </a:custGeom>
        </p:spPr>
        <p:style>
          <a:lnRef idx="2">
            <a:schemeClr val="lt1">
              <a:hueOff val="0"/>
              <a:satOff val="0"/>
              <a:lumOff val="0"/>
              <a:alphaOff val="0"/>
            </a:schemeClr>
          </a:lnRef>
          <a:fillRef idx="1">
            <a:schemeClr val="accent5">
              <a:shade val="80000"/>
              <a:alpha val="50000"/>
              <a:hueOff val="11"/>
              <a:satOff val="2282"/>
              <a:lumOff val="3813"/>
              <a:alphaOff val="-22500"/>
            </a:schemeClr>
          </a:fillRef>
          <a:effectRef idx="0">
            <a:schemeClr val="accent5">
              <a:shade val="80000"/>
              <a:alpha val="50000"/>
              <a:hueOff val="11"/>
              <a:satOff val="2282"/>
              <a:lumOff val="3813"/>
              <a:alphaOff val="-22500"/>
            </a:schemeClr>
          </a:effectRef>
          <a:fontRef idx="minor">
            <a:schemeClr val="tx1"/>
          </a:fontRef>
        </p:style>
        <p:txBody>
          <a:bodyPr spcFirstLastPara="0" vert="horz" wrap="square" lIns="278941" tIns="278941" rIns="278941" bIns="278941" numCol="1" spcCol="1270" anchor="ctr" anchorCtr="0">
            <a:noAutofit/>
          </a:bodyPr>
          <a:lstStyle/>
          <a:p>
            <a:pPr lvl="0" algn="ctr" defTabSz="844550">
              <a:lnSpc>
                <a:spcPct val="90000"/>
              </a:lnSpc>
              <a:spcBef>
                <a:spcPct val="0"/>
              </a:spcBef>
              <a:spcAft>
                <a:spcPct val="35000"/>
              </a:spcAft>
            </a:pPr>
            <a:r>
              <a:rPr lang="sv-SE" sz="1900" kern="1200" dirty="0">
                <a:solidFill>
                  <a:schemeClr val="bg1"/>
                </a:solidFill>
                <a:latin typeface="Arial" panose="020B0604020202020204" pitchFamily="34" charset="0"/>
                <a:cs typeface="Arial" panose="020B0604020202020204" pitchFamily="34" charset="0"/>
              </a:rPr>
              <a:t>Line manager</a:t>
            </a:r>
            <a:endParaRPr lang="en-US" sz="1900" kern="1200" dirty="0">
              <a:solidFill>
                <a:schemeClr val="bg1"/>
              </a:solidFill>
              <a:latin typeface="Arial" panose="020B0604020202020204" pitchFamily="34" charset="0"/>
              <a:cs typeface="Arial" panose="020B0604020202020204" pitchFamily="34" charset="0"/>
            </a:endParaRPr>
          </a:p>
        </p:txBody>
      </p:sp>
      <p:sp>
        <p:nvSpPr>
          <p:cNvPr id="32" name="Freeform 31"/>
          <p:cNvSpPr/>
          <p:nvPr/>
        </p:nvSpPr>
        <p:spPr>
          <a:xfrm>
            <a:off x="6717665" y="2471614"/>
            <a:ext cx="1739957" cy="1739957"/>
          </a:xfrm>
          <a:custGeom>
            <a:avLst/>
            <a:gdLst>
              <a:gd name="connsiteX0" fmla="*/ 0 w 1739957"/>
              <a:gd name="connsiteY0" fmla="*/ 869979 h 1739957"/>
              <a:gd name="connsiteX1" fmla="*/ 869979 w 1739957"/>
              <a:gd name="connsiteY1" fmla="*/ 0 h 1739957"/>
              <a:gd name="connsiteX2" fmla="*/ 1739958 w 1739957"/>
              <a:gd name="connsiteY2" fmla="*/ 869979 h 1739957"/>
              <a:gd name="connsiteX3" fmla="*/ 869979 w 1739957"/>
              <a:gd name="connsiteY3" fmla="*/ 1739958 h 1739957"/>
              <a:gd name="connsiteX4" fmla="*/ 0 w 1739957"/>
              <a:gd name="connsiteY4" fmla="*/ 869979 h 173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957" h="1739957">
                <a:moveTo>
                  <a:pt x="0" y="869979"/>
                </a:moveTo>
                <a:cubicBezTo>
                  <a:pt x="0" y="389503"/>
                  <a:pt x="389503" y="0"/>
                  <a:pt x="869979" y="0"/>
                </a:cubicBezTo>
                <a:cubicBezTo>
                  <a:pt x="1350455" y="0"/>
                  <a:pt x="1739958" y="389503"/>
                  <a:pt x="1739958" y="869979"/>
                </a:cubicBezTo>
                <a:cubicBezTo>
                  <a:pt x="1739958" y="1350455"/>
                  <a:pt x="1350455" y="1739958"/>
                  <a:pt x="869979" y="1739958"/>
                </a:cubicBezTo>
                <a:cubicBezTo>
                  <a:pt x="389503" y="1739958"/>
                  <a:pt x="0" y="1350455"/>
                  <a:pt x="0" y="869979"/>
                </a:cubicBezTo>
                <a:close/>
              </a:path>
            </a:pathLst>
          </a:custGeom>
        </p:spPr>
        <p:style>
          <a:lnRef idx="2">
            <a:schemeClr val="lt1">
              <a:hueOff val="0"/>
              <a:satOff val="0"/>
              <a:lumOff val="0"/>
              <a:alphaOff val="0"/>
            </a:schemeClr>
          </a:lnRef>
          <a:fillRef idx="1">
            <a:schemeClr val="accent5">
              <a:shade val="80000"/>
              <a:alpha val="50000"/>
              <a:hueOff val="15"/>
              <a:satOff val="3042"/>
              <a:lumOff val="5084"/>
              <a:alphaOff val="-30000"/>
            </a:schemeClr>
          </a:fillRef>
          <a:effectRef idx="0">
            <a:schemeClr val="accent5">
              <a:shade val="80000"/>
              <a:alpha val="50000"/>
              <a:hueOff val="15"/>
              <a:satOff val="3042"/>
              <a:lumOff val="5084"/>
              <a:alphaOff val="-30000"/>
            </a:schemeClr>
          </a:effectRef>
          <a:fontRef idx="minor">
            <a:schemeClr val="tx1"/>
          </a:fontRef>
        </p:style>
        <p:txBody>
          <a:bodyPr spcFirstLastPara="0" vert="horz" wrap="square" lIns="278941" tIns="278941" rIns="278941" bIns="278941" numCol="1" spcCol="1270" anchor="ctr" anchorCtr="0">
            <a:noAutofit/>
          </a:bodyPr>
          <a:lstStyle/>
          <a:p>
            <a:pPr lvl="0" algn="ctr" defTabSz="844550">
              <a:lnSpc>
                <a:spcPct val="90000"/>
              </a:lnSpc>
              <a:spcBef>
                <a:spcPct val="0"/>
              </a:spcBef>
              <a:spcAft>
                <a:spcPct val="35000"/>
              </a:spcAft>
            </a:pPr>
            <a:r>
              <a:rPr lang="sv-SE" sz="1900" kern="1200" dirty="0" err="1">
                <a:solidFill>
                  <a:schemeClr val="bg1"/>
                </a:solidFill>
                <a:latin typeface="Arial" panose="020B0604020202020204" pitchFamily="34" charset="0"/>
                <a:cs typeface="Arial" panose="020B0604020202020204" pitchFamily="34" charset="0"/>
              </a:rPr>
              <a:t>Examiner</a:t>
            </a:r>
            <a:endParaRPr lang="en-US" sz="1900" kern="12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F61038E-AB13-4625-98EF-B5525329FB93}"/>
              </a:ext>
            </a:extLst>
          </p:cNvPr>
          <p:cNvSpPr txBox="1"/>
          <p:nvPr/>
        </p:nvSpPr>
        <p:spPr>
          <a:xfrm>
            <a:off x="166926" y="6093534"/>
            <a:ext cx="11642835" cy="584775"/>
          </a:xfrm>
          <a:prstGeom prst="rect">
            <a:avLst/>
          </a:prstGeom>
          <a:noFill/>
        </p:spPr>
        <p:txBody>
          <a:bodyPr wrap="square" rtlCol="0">
            <a:spAutoFit/>
          </a:bodyPr>
          <a:lstStyle/>
          <a:p>
            <a:r>
              <a:rPr lang="sv-SE" sz="1600" dirty="0">
                <a:solidFill>
                  <a:schemeClr val="bg1"/>
                </a:solidFill>
                <a:latin typeface="Arial" panose="020B0604020202020204" pitchFamily="34" charset="0"/>
                <a:cs typeface="Arial" panose="020B0604020202020204" pitchFamily="34" charset="0"/>
              </a:rPr>
              <a:t>Read </a:t>
            </a:r>
            <a:r>
              <a:rPr lang="sv-SE" sz="1600" dirty="0" err="1">
                <a:solidFill>
                  <a:schemeClr val="bg1"/>
                </a:solidFill>
                <a:latin typeface="Arial" panose="020B0604020202020204" pitchFamily="34" charset="0"/>
                <a:cs typeface="Arial" panose="020B0604020202020204" pitchFamily="34" charset="0"/>
              </a:rPr>
              <a:t>about</a:t>
            </a:r>
            <a:r>
              <a:rPr lang="sv-SE" sz="1600" dirty="0">
                <a:solidFill>
                  <a:schemeClr val="bg1"/>
                </a:solidFill>
                <a:latin typeface="Arial" panose="020B0604020202020204" pitchFamily="34" charset="0"/>
                <a:cs typeface="Arial" panose="020B0604020202020204" pitchFamily="34" charset="0"/>
              </a:rPr>
              <a:t> the </a:t>
            </a:r>
            <a:r>
              <a:rPr lang="sv-SE" sz="1600" dirty="0" err="1">
                <a:solidFill>
                  <a:schemeClr val="bg1"/>
                </a:solidFill>
                <a:latin typeface="Arial" panose="020B0604020202020204" pitchFamily="34" charset="0"/>
                <a:cs typeface="Arial" panose="020B0604020202020204" pitchFamily="34" charset="0"/>
              </a:rPr>
              <a:t>details</a:t>
            </a:r>
            <a:r>
              <a:rPr lang="sv-SE" sz="1600" dirty="0">
                <a:solidFill>
                  <a:schemeClr val="bg1"/>
                </a:solidFill>
                <a:latin typeface="Arial" panose="020B0604020202020204" pitchFamily="34" charset="0"/>
                <a:cs typeface="Arial" panose="020B0604020202020204" pitchFamily="34" charset="0"/>
              </a:rPr>
              <a:t> in the </a:t>
            </a:r>
            <a:r>
              <a:rPr lang="sv-SE" sz="1600" dirty="0" err="1">
                <a:solidFill>
                  <a:schemeClr val="bg1"/>
                </a:solidFill>
                <a:latin typeface="Arial" panose="020B0604020202020204" pitchFamily="34" charset="0"/>
                <a:cs typeface="Arial" panose="020B0604020202020204" pitchFamily="34" charset="0"/>
              </a:rPr>
              <a:t>rules</a:t>
            </a:r>
            <a:r>
              <a:rPr lang="sv-SE" sz="1600" dirty="0">
                <a:solidFill>
                  <a:schemeClr val="bg1"/>
                </a:solidFill>
                <a:latin typeface="Arial" panose="020B0604020202020204" pitchFamily="34" charset="0"/>
                <a:cs typeface="Arial" panose="020B0604020202020204" pitchFamily="34" charset="0"/>
              </a:rPr>
              <a:t> </a:t>
            </a:r>
            <a:r>
              <a:rPr lang="sv-SE" sz="1600" dirty="0" err="1">
                <a:solidFill>
                  <a:schemeClr val="bg1"/>
                </a:solidFill>
                <a:latin typeface="Arial" panose="020B0604020202020204" pitchFamily="34" charset="0"/>
                <a:cs typeface="Arial" panose="020B0604020202020204" pitchFamily="34" charset="0"/>
              </a:rPr>
              <a:t>of</a:t>
            </a:r>
            <a:r>
              <a:rPr lang="sv-SE" sz="1600" dirty="0">
                <a:solidFill>
                  <a:schemeClr val="bg1"/>
                </a:solidFill>
                <a:latin typeface="Arial" panose="020B0604020202020204" pitchFamily="34" charset="0"/>
                <a:cs typeface="Arial" panose="020B0604020202020204" pitchFamily="34" charset="0"/>
              </a:rPr>
              <a:t> </a:t>
            </a:r>
            <a:r>
              <a:rPr lang="sv-SE" sz="1600" dirty="0" err="1">
                <a:solidFill>
                  <a:schemeClr val="bg1"/>
                </a:solidFill>
                <a:latin typeface="Arial" panose="020B0604020202020204" pitchFamily="34" charset="0"/>
                <a:cs typeface="Arial" panose="020B0604020202020204" pitchFamily="34" charset="0"/>
              </a:rPr>
              <a:t>procedure</a:t>
            </a:r>
            <a:r>
              <a:rPr lang="sv-SE" sz="1600" dirty="0">
                <a:solidFill>
                  <a:schemeClr val="bg1"/>
                </a:solidFill>
                <a:latin typeface="Arial" panose="020B0604020202020204" pitchFamily="34" charset="0"/>
                <a:cs typeface="Arial" panose="020B0604020202020204" pitchFamily="34" charset="0"/>
              </a:rPr>
              <a:t>: </a:t>
            </a:r>
          </a:p>
          <a:p>
            <a:r>
              <a:rPr lang="en-US" sz="16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https://www.dokt.chs.chalmers.se/media/Rules-of-Procedure-Doctoral-Programmes-ENG-slutversion-2015-03-03-1.pdf</a:t>
            </a:r>
            <a:endParaRPr lang="en-US" sz="1600" dirty="0">
              <a:solidFill>
                <a:schemeClr val="bg1"/>
              </a:solidFill>
              <a:latin typeface="Arial" panose="020B0604020202020204" pitchFamily="34" charset="0"/>
              <a:cs typeface="Arial" panose="020B0604020202020204" pitchFamily="34" charset="0"/>
            </a:endParaRPr>
          </a:p>
        </p:txBody>
      </p:sp>
      <p:sp>
        <p:nvSpPr>
          <p:cNvPr id="3" name="L-Shape 2"/>
          <p:cNvSpPr/>
          <p:nvPr/>
        </p:nvSpPr>
        <p:spPr>
          <a:xfrm rot="5400000">
            <a:off x="904205" y="1860900"/>
            <a:ext cx="1168205" cy="1943867"/>
          </a:xfrm>
          <a:prstGeom prst="corner">
            <a:avLst>
              <a:gd name="adj1" fmla="val 16120"/>
              <a:gd name="adj2" fmla="val 16110"/>
            </a:avLst>
          </a:prstGeom>
        </p:spPr>
        <p:style>
          <a:lnRef idx="1">
            <a:schemeClr val="accent4">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7" name="Freeform 6"/>
          <p:cNvSpPr/>
          <p:nvPr/>
        </p:nvSpPr>
        <p:spPr>
          <a:xfrm>
            <a:off x="731526" y="2529712"/>
            <a:ext cx="1754934" cy="615367"/>
          </a:xfrm>
          <a:custGeom>
            <a:avLst/>
            <a:gdLst>
              <a:gd name="connsiteX0" fmla="*/ 0 w 1754934"/>
              <a:gd name="connsiteY0" fmla="*/ 0 h 615367"/>
              <a:gd name="connsiteX1" fmla="*/ 1754934 w 1754934"/>
              <a:gd name="connsiteY1" fmla="*/ 0 h 615367"/>
              <a:gd name="connsiteX2" fmla="*/ 1754934 w 1754934"/>
              <a:gd name="connsiteY2" fmla="*/ 615367 h 615367"/>
              <a:gd name="connsiteX3" fmla="*/ 0 w 1754934"/>
              <a:gd name="connsiteY3" fmla="*/ 615367 h 615367"/>
              <a:gd name="connsiteX4" fmla="*/ 0 w 1754934"/>
              <a:gd name="connsiteY4" fmla="*/ 0 h 6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934" h="615367">
                <a:moveTo>
                  <a:pt x="0" y="0"/>
                </a:moveTo>
                <a:lnTo>
                  <a:pt x="1754934" y="0"/>
                </a:lnTo>
                <a:lnTo>
                  <a:pt x="1754934" y="615367"/>
                </a:lnTo>
                <a:lnTo>
                  <a:pt x="0" y="6153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sv-SE" sz="2800" kern="1200" dirty="0">
                <a:solidFill>
                  <a:schemeClr val="bg1"/>
                </a:solidFill>
                <a:latin typeface="Arial" panose="020B0604020202020204" pitchFamily="34" charset="0"/>
                <a:cs typeface="Arial" panose="020B0604020202020204" pitchFamily="34" charset="0"/>
              </a:rPr>
              <a:t>1st </a:t>
            </a:r>
            <a:r>
              <a:rPr lang="sv-SE" sz="2800" kern="1200" dirty="0" err="1">
                <a:solidFill>
                  <a:schemeClr val="bg1"/>
                </a:solidFill>
                <a:latin typeface="Arial" panose="020B0604020202020204" pitchFamily="34" charset="0"/>
                <a:cs typeface="Arial" panose="020B0604020202020204" pitchFamily="34" charset="0"/>
              </a:rPr>
              <a:t>day</a:t>
            </a:r>
            <a:endParaRPr lang="en-US" sz="2800" kern="1200" dirty="0">
              <a:solidFill>
                <a:schemeClr val="bg1"/>
              </a:solidFill>
              <a:latin typeface="Arial" panose="020B0604020202020204" pitchFamily="34" charset="0"/>
              <a:cs typeface="Arial" panose="020B0604020202020204" pitchFamily="34" charset="0"/>
            </a:endParaRPr>
          </a:p>
        </p:txBody>
      </p:sp>
      <p:sp>
        <p:nvSpPr>
          <p:cNvPr id="8" name="Triangle 7"/>
          <p:cNvSpPr/>
          <p:nvPr/>
        </p:nvSpPr>
        <p:spPr>
          <a:xfrm>
            <a:off x="2133018" y="1717791"/>
            <a:ext cx="331119" cy="331119"/>
          </a:xfrm>
          <a:prstGeom prst="triangle">
            <a:avLst>
              <a:gd name="adj" fmla="val 100000"/>
            </a:avLst>
          </a:prstGeom>
        </p:spPr>
        <p:style>
          <a:lnRef idx="1">
            <a:schemeClr val="accent4">
              <a:hueOff val="2598923"/>
              <a:satOff val="-11992"/>
              <a:lumOff val="441"/>
              <a:alphaOff val="0"/>
            </a:schemeClr>
          </a:lnRef>
          <a:fillRef idx="2">
            <a:schemeClr val="accent4">
              <a:hueOff val="2598923"/>
              <a:satOff val="-11992"/>
              <a:lumOff val="441"/>
              <a:alphaOff val="0"/>
            </a:schemeClr>
          </a:fillRef>
          <a:effectRef idx="1">
            <a:schemeClr val="accent4">
              <a:hueOff val="2598923"/>
              <a:satOff val="-11992"/>
              <a:lumOff val="441"/>
              <a:alphaOff val="0"/>
            </a:schemeClr>
          </a:effectRef>
          <a:fontRef idx="minor">
            <a:schemeClr val="dk1"/>
          </a:fontRef>
        </p:style>
      </p:sp>
      <p:sp>
        <p:nvSpPr>
          <p:cNvPr id="10" name="L-Shape 9"/>
          <p:cNvSpPr/>
          <p:nvPr/>
        </p:nvSpPr>
        <p:spPr>
          <a:xfrm rot="5400000">
            <a:off x="3052588" y="1329281"/>
            <a:ext cx="1168205" cy="1943867"/>
          </a:xfrm>
          <a:prstGeom prst="corner">
            <a:avLst>
              <a:gd name="adj1" fmla="val 16120"/>
              <a:gd name="adj2" fmla="val 16110"/>
            </a:avLst>
          </a:prstGeom>
        </p:spPr>
        <p:style>
          <a:lnRef idx="1">
            <a:schemeClr val="accent4">
              <a:hueOff val="5197846"/>
              <a:satOff val="-23984"/>
              <a:lumOff val="883"/>
              <a:alphaOff val="0"/>
            </a:schemeClr>
          </a:lnRef>
          <a:fillRef idx="2">
            <a:schemeClr val="accent4">
              <a:hueOff val="5197846"/>
              <a:satOff val="-23984"/>
              <a:lumOff val="883"/>
              <a:alphaOff val="0"/>
            </a:schemeClr>
          </a:fillRef>
          <a:effectRef idx="1">
            <a:schemeClr val="accent4">
              <a:hueOff val="5197846"/>
              <a:satOff val="-23984"/>
              <a:lumOff val="883"/>
              <a:alphaOff val="0"/>
            </a:schemeClr>
          </a:effectRef>
          <a:fontRef idx="minor">
            <a:schemeClr val="dk1"/>
          </a:fontRef>
        </p:style>
      </p:sp>
      <p:sp>
        <p:nvSpPr>
          <p:cNvPr id="23" name="Freeform 22"/>
          <p:cNvSpPr/>
          <p:nvPr/>
        </p:nvSpPr>
        <p:spPr>
          <a:xfrm>
            <a:off x="2857586" y="1910079"/>
            <a:ext cx="1754934" cy="1538303"/>
          </a:xfrm>
          <a:custGeom>
            <a:avLst/>
            <a:gdLst>
              <a:gd name="connsiteX0" fmla="*/ 0 w 1754934"/>
              <a:gd name="connsiteY0" fmla="*/ 0 h 1538303"/>
              <a:gd name="connsiteX1" fmla="*/ 1754934 w 1754934"/>
              <a:gd name="connsiteY1" fmla="*/ 0 h 1538303"/>
              <a:gd name="connsiteX2" fmla="*/ 1754934 w 1754934"/>
              <a:gd name="connsiteY2" fmla="*/ 1538303 h 1538303"/>
              <a:gd name="connsiteX3" fmla="*/ 0 w 1754934"/>
              <a:gd name="connsiteY3" fmla="*/ 1538303 h 1538303"/>
              <a:gd name="connsiteX4" fmla="*/ 0 w 1754934"/>
              <a:gd name="connsiteY4" fmla="*/ 0 h 1538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934" h="1538303">
                <a:moveTo>
                  <a:pt x="0" y="0"/>
                </a:moveTo>
                <a:lnTo>
                  <a:pt x="1754934" y="0"/>
                </a:lnTo>
                <a:lnTo>
                  <a:pt x="1754934" y="1538303"/>
                </a:lnTo>
                <a:lnTo>
                  <a:pt x="0" y="15383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sv-SE" sz="2800" kern="1200">
                <a:solidFill>
                  <a:schemeClr val="bg1"/>
                </a:solidFill>
                <a:latin typeface="Arial" panose="020B0604020202020204" pitchFamily="34" charset="0"/>
                <a:cs typeface="Arial" panose="020B0604020202020204" pitchFamily="34" charset="0"/>
              </a:rPr>
              <a:t>Licentiate degree</a:t>
            </a:r>
            <a:endParaRPr lang="en-US" sz="2800" kern="1200" dirty="0">
              <a:solidFill>
                <a:schemeClr val="bg1"/>
              </a:solidFill>
              <a:latin typeface="Arial" panose="020B0604020202020204" pitchFamily="34" charset="0"/>
              <a:cs typeface="Arial" panose="020B0604020202020204" pitchFamily="34" charset="0"/>
            </a:endParaRPr>
          </a:p>
        </p:txBody>
      </p:sp>
      <p:sp>
        <p:nvSpPr>
          <p:cNvPr id="24" name="Triangle 23"/>
          <p:cNvSpPr/>
          <p:nvPr/>
        </p:nvSpPr>
        <p:spPr>
          <a:xfrm>
            <a:off x="4281401" y="1186171"/>
            <a:ext cx="331119" cy="331119"/>
          </a:xfrm>
          <a:prstGeom prst="triangle">
            <a:avLst>
              <a:gd name="adj" fmla="val 100000"/>
            </a:avLst>
          </a:prstGeom>
        </p:spPr>
        <p:style>
          <a:lnRef idx="1">
            <a:schemeClr val="accent4">
              <a:hueOff val="7796769"/>
              <a:satOff val="-35976"/>
              <a:lumOff val="1324"/>
              <a:alphaOff val="0"/>
            </a:schemeClr>
          </a:lnRef>
          <a:fillRef idx="2">
            <a:schemeClr val="accent4">
              <a:hueOff val="7796769"/>
              <a:satOff val="-35976"/>
              <a:lumOff val="1324"/>
              <a:alphaOff val="0"/>
            </a:schemeClr>
          </a:fillRef>
          <a:effectRef idx="1">
            <a:schemeClr val="accent4">
              <a:hueOff val="7796769"/>
              <a:satOff val="-35976"/>
              <a:lumOff val="1324"/>
              <a:alphaOff val="0"/>
            </a:schemeClr>
          </a:effectRef>
          <a:fontRef idx="minor">
            <a:schemeClr val="dk1"/>
          </a:fontRef>
        </p:style>
      </p:sp>
      <p:sp>
        <p:nvSpPr>
          <p:cNvPr id="25" name="L-Shape 24"/>
          <p:cNvSpPr/>
          <p:nvPr/>
        </p:nvSpPr>
        <p:spPr>
          <a:xfrm rot="5400000">
            <a:off x="5200972" y="797661"/>
            <a:ext cx="1168205" cy="1943867"/>
          </a:xfrm>
          <a:prstGeom prst="corner">
            <a:avLst>
              <a:gd name="adj1" fmla="val 16120"/>
              <a:gd name="adj2" fmla="val 16110"/>
            </a:avLst>
          </a:prstGeom>
        </p:spPr>
        <p:style>
          <a:lnRef idx="1">
            <a:schemeClr val="accent4">
              <a:hueOff val="10395692"/>
              <a:satOff val="-47968"/>
              <a:lumOff val="1765"/>
              <a:alphaOff val="0"/>
            </a:schemeClr>
          </a:lnRef>
          <a:fillRef idx="2">
            <a:schemeClr val="accent4">
              <a:hueOff val="10395692"/>
              <a:satOff val="-47968"/>
              <a:lumOff val="1765"/>
              <a:alphaOff val="0"/>
            </a:schemeClr>
          </a:fillRef>
          <a:effectRef idx="1">
            <a:schemeClr val="accent4">
              <a:hueOff val="10395692"/>
              <a:satOff val="-47968"/>
              <a:lumOff val="1765"/>
              <a:alphaOff val="0"/>
            </a:schemeClr>
          </a:effectRef>
          <a:fontRef idx="minor">
            <a:schemeClr val="dk1"/>
          </a:fontRef>
        </p:style>
      </p:sp>
      <p:sp>
        <p:nvSpPr>
          <p:cNvPr id="26" name="Freeform 25"/>
          <p:cNvSpPr/>
          <p:nvPr/>
        </p:nvSpPr>
        <p:spPr>
          <a:xfrm>
            <a:off x="5005969" y="1378459"/>
            <a:ext cx="1754934" cy="1538303"/>
          </a:xfrm>
          <a:custGeom>
            <a:avLst/>
            <a:gdLst>
              <a:gd name="connsiteX0" fmla="*/ 0 w 1754934"/>
              <a:gd name="connsiteY0" fmla="*/ 0 h 1538303"/>
              <a:gd name="connsiteX1" fmla="*/ 1754934 w 1754934"/>
              <a:gd name="connsiteY1" fmla="*/ 0 h 1538303"/>
              <a:gd name="connsiteX2" fmla="*/ 1754934 w 1754934"/>
              <a:gd name="connsiteY2" fmla="*/ 1538303 h 1538303"/>
              <a:gd name="connsiteX3" fmla="*/ 0 w 1754934"/>
              <a:gd name="connsiteY3" fmla="*/ 1538303 h 1538303"/>
              <a:gd name="connsiteX4" fmla="*/ 0 w 1754934"/>
              <a:gd name="connsiteY4" fmla="*/ 0 h 1538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934" h="1538303">
                <a:moveTo>
                  <a:pt x="0" y="0"/>
                </a:moveTo>
                <a:lnTo>
                  <a:pt x="1754934" y="0"/>
                </a:lnTo>
                <a:lnTo>
                  <a:pt x="1754934" y="1538303"/>
                </a:lnTo>
                <a:lnTo>
                  <a:pt x="0" y="15383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sv-SE" sz="2800" kern="1200">
                <a:solidFill>
                  <a:schemeClr val="bg1"/>
                </a:solidFill>
                <a:latin typeface="Arial" panose="020B0604020202020204" pitchFamily="34" charset="0"/>
                <a:cs typeface="Arial" panose="020B0604020202020204" pitchFamily="34" charset="0"/>
              </a:rPr>
              <a:t>PhD defense</a:t>
            </a:r>
            <a:endParaRPr lang="en-US" sz="2800" kern="1200" dirty="0">
              <a:solidFill>
                <a:schemeClr val="bg1"/>
              </a:solidFill>
              <a:latin typeface="Arial" panose="020B0604020202020204" pitchFamily="34" charset="0"/>
              <a:cs typeface="Arial" panose="020B0604020202020204" pitchFamily="34" charset="0"/>
            </a:endParaRPr>
          </a:p>
        </p:txBody>
      </p:sp>
      <p:sp>
        <p:nvSpPr>
          <p:cNvPr id="9" name="Shape 8">
            <a:extLst>
              <a:ext uri="{FF2B5EF4-FFF2-40B4-BE49-F238E27FC236}">
                <a16:creationId xmlns:a16="http://schemas.microsoft.com/office/drawing/2014/main" id="{F412FC6C-DECA-4B0F-BE51-4220E2FBF6A0}"/>
              </a:ext>
            </a:extLst>
          </p:cNvPr>
          <p:cNvSpPr/>
          <p:nvPr/>
        </p:nvSpPr>
        <p:spPr>
          <a:xfrm rot="12786050">
            <a:off x="4091276" y="2555522"/>
            <a:ext cx="1413034" cy="1371638"/>
          </a:xfrm>
          <a:prstGeom prst="leftCircularArrow">
            <a:avLst>
              <a:gd name="adj1" fmla="val 10980"/>
              <a:gd name="adj2" fmla="val 1142322"/>
              <a:gd name="adj3" fmla="val 6300000"/>
              <a:gd name="adj4" fmla="val 18900000"/>
              <a:gd name="adj5" fmla="val 12500"/>
            </a:avLst>
          </a:prstGeom>
          <a:solidFill>
            <a:srgbClr val="51CAA9"/>
          </a:solidFill>
          <a:ln>
            <a:solidFill>
              <a:srgbClr val="1FB9A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Shape 11">
            <a:extLst>
              <a:ext uri="{FF2B5EF4-FFF2-40B4-BE49-F238E27FC236}">
                <a16:creationId xmlns:a16="http://schemas.microsoft.com/office/drawing/2014/main" id="{BAD44710-A787-4B09-8B0E-2D659A484239}"/>
              </a:ext>
            </a:extLst>
          </p:cNvPr>
          <p:cNvSpPr/>
          <p:nvPr/>
        </p:nvSpPr>
        <p:spPr>
          <a:xfrm rot="12786050">
            <a:off x="2864323" y="3062923"/>
            <a:ext cx="1413034" cy="1371638"/>
          </a:xfrm>
          <a:prstGeom prst="leftCircularArrow">
            <a:avLst>
              <a:gd name="adj1" fmla="val 10980"/>
              <a:gd name="adj2" fmla="val 1142322"/>
              <a:gd name="adj3" fmla="val 6300000"/>
              <a:gd name="adj4" fmla="val 18900000"/>
              <a:gd name="adj5" fmla="val 12500"/>
            </a:avLst>
          </a:prstGeom>
          <a:solidFill>
            <a:srgbClr val="51CAA9"/>
          </a:solidFill>
          <a:ln>
            <a:solidFill>
              <a:srgbClr val="1FB9A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cs typeface="Arial" panose="020B0604020202020204" pitchFamily="34" charset="0"/>
            </a:endParaRPr>
          </a:p>
        </p:txBody>
      </p:sp>
      <p:sp>
        <p:nvSpPr>
          <p:cNvPr id="14" name="Shape 13">
            <a:extLst>
              <a:ext uri="{FF2B5EF4-FFF2-40B4-BE49-F238E27FC236}">
                <a16:creationId xmlns:a16="http://schemas.microsoft.com/office/drawing/2014/main" id="{47835BF7-1D10-4D84-A826-A5C3166E4E96}"/>
              </a:ext>
            </a:extLst>
          </p:cNvPr>
          <p:cNvSpPr/>
          <p:nvPr/>
        </p:nvSpPr>
        <p:spPr>
          <a:xfrm rot="15082360" flipH="1">
            <a:off x="2243213" y="3256721"/>
            <a:ext cx="1370481" cy="1373301"/>
          </a:xfrm>
          <a:prstGeom prst="leftCircularArrow">
            <a:avLst>
              <a:gd name="adj1" fmla="val 10980"/>
              <a:gd name="adj2" fmla="val 1142322"/>
              <a:gd name="adj3" fmla="val 6300000"/>
              <a:gd name="adj4" fmla="val 18900000"/>
              <a:gd name="adj5" fmla="val 12500"/>
            </a:avLst>
          </a:prstGeom>
          <a:solidFill>
            <a:srgbClr val="1FB9A3"/>
          </a:solidFill>
          <a:ln>
            <a:solidFill>
              <a:srgbClr val="51CAA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cs typeface="Arial" panose="020B0604020202020204" pitchFamily="34" charset="0"/>
            </a:endParaRPr>
          </a:p>
        </p:txBody>
      </p:sp>
      <p:sp>
        <p:nvSpPr>
          <p:cNvPr id="15" name="Shape 14">
            <a:extLst>
              <a:ext uri="{FF2B5EF4-FFF2-40B4-BE49-F238E27FC236}">
                <a16:creationId xmlns:a16="http://schemas.microsoft.com/office/drawing/2014/main" id="{E99C151A-A26A-447F-B536-60A475977548}"/>
              </a:ext>
            </a:extLst>
          </p:cNvPr>
          <p:cNvSpPr/>
          <p:nvPr/>
        </p:nvSpPr>
        <p:spPr>
          <a:xfrm rot="15082360" flipH="1">
            <a:off x="3432252" y="2584695"/>
            <a:ext cx="1370481" cy="1373301"/>
          </a:xfrm>
          <a:prstGeom prst="leftCircularArrow">
            <a:avLst>
              <a:gd name="adj1" fmla="val 10980"/>
              <a:gd name="adj2" fmla="val 1142322"/>
              <a:gd name="adj3" fmla="val 6300000"/>
              <a:gd name="adj4" fmla="val 18900000"/>
              <a:gd name="adj5" fmla="val 12500"/>
            </a:avLst>
          </a:prstGeom>
          <a:solidFill>
            <a:srgbClr val="51CAA9"/>
          </a:solidFill>
          <a:ln>
            <a:solidFill>
              <a:srgbClr val="1FB9A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D72A582-D9DA-4EA4-B624-403A2B92DAAE}"/>
              </a:ext>
            </a:extLst>
          </p:cNvPr>
          <p:cNvSpPr txBox="1"/>
          <p:nvPr/>
        </p:nvSpPr>
        <p:spPr>
          <a:xfrm rot="20360584">
            <a:off x="1955325" y="4322894"/>
            <a:ext cx="4362092" cy="523220"/>
          </a:xfrm>
          <a:prstGeom prst="rect">
            <a:avLst/>
          </a:prstGeom>
          <a:noFill/>
        </p:spPr>
        <p:txBody>
          <a:bodyPr wrap="none" rtlCol="0">
            <a:spAutoFit/>
          </a:bodyPr>
          <a:lstStyle/>
          <a:p>
            <a:r>
              <a:rPr lang="sv-SE" sz="2800" dirty="0" err="1">
                <a:solidFill>
                  <a:schemeClr val="bg1"/>
                </a:solidFill>
                <a:highlight>
                  <a:srgbClr val="FF0000"/>
                </a:highlight>
                <a:latin typeface="Arial" panose="020B0604020202020204" pitchFamily="34" charset="0"/>
                <a:cs typeface="Arial" panose="020B0604020202020204" pitchFamily="34" charset="0"/>
              </a:rPr>
              <a:t>Individual</a:t>
            </a:r>
            <a:r>
              <a:rPr lang="sv-SE" sz="2800" dirty="0">
                <a:solidFill>
                  <a:schemeClr val="bg1"/>
                </a:solidFill>
                <a:highlight>
                  <a:srgbClr val="FF0000"/>
                </a:highlight>
                <a:latin typeface="Arial" panose="020B0604020202020204" pitchFamily="34" charset="0"/>
                <a:cs typeface="Arial" panose="020B0604020202020204" pitchFamily="34" charset="0"/>
              </a:rPr>
              <a:t> </a:t>
            </a:r>
            <a:r>
              <a:rPr lang="sv-SE" sz="2800" dirty="0" err="1">
                <a:solidFill>
                  <a:schemeClr val="bg1"/>
                </a:solidFill>
                <a:highlight>
                  <a:srgbClr val="FF0000"/>
                </a:highlight>
                <a:latin typeface="Arial" panose="020B0604020202020204" pitchFamily="34" charset="0"/>
                <a:cs typeface="Arial" panose="020B0604020202020204" pitchFamily="34" charset="0"/>
              </a:rPr>
              <a:t>study</a:t>
            </a:r>
            <a:r>
              <a:rPr lang="sv-SE" sz="2800" dirty="0">
                <a:solidFill>
                  <a:schemeClr val="bg1"/>
                </a:solidFill>
                <a:highlight>
                  <a:srgbClr val="FF0000"/>
                </a:highlight>
                <a:latin typeface="Arial" panose="020B0604020202020204" pitchFamily="34" charset="0"/>
                <a:cs typeface="Arial" panose="020B0604020202020204" pitchFamily="34" charset="0"/>
              </a:rPr>
              <a:t> plan (ISP)</a:t>
            </a:r>
            <a:endParaRPr lang="en-US" sz="2800" dirty="0">
              <a:solidFill>
                <a:schemeClr val="bg1"/>
              </a:solidFill>
              <a:highlight>
                <a:srgbClr val="FF0000"/>
              </a:highlight>
              <a:latin typeface="Arial" panose="020B0604020202020204" pitchFamily="34" charset="0"/>
              <a:cs typeface="Arial" panose="020B0604020202020204" pitchFamily="34" charset="0"/>
            </a:endParaRPr>
          </a:p>
        </p:txBody>
      </p:sp>
      <p:grpSp>
        <p:nvGrpSpPr>
          <p:cNvPr id="18" name="Group 17"/>
          <p:cNvGrpSpPr/>
          <p:nvPr/>
        </p:nvGrpSpPr>
        <p:grpSpPr>
          <a:xfrm>
            <a:off x="11191113" y="-91151"/>
            <a:ext cx="1654773" cy="1599967"/>
            <a:chOff x="4415246" y="2002244"/>
            <a:chExt cx="3566160" cy="3448050"/>
          </a:xfrm>
        </p:grpSpPr>
        <p:sp>
          <p:nvSpPr>
            <p:cNvPr id="19" name="Oval 18"/>
            <p:cNvSpPr/>
            <p:nvPr/>
          </p:nvSpPr>
          <p:spPr>
            <a:xfrm>
              <a:off x="4415246" y="2002244"/>
              <a:ext cx="3566160" cy="3448050"/>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92500" l="0" r="98000"/>
                      </a14:imgEffect>
                    </a14:imgLayer>
                  </a14:imgProps>
                </a:ext>
                <a:ext uri="{28A0092B-C50C-407E-A947-70E740481C1C}">
                  <a14:useLocalDpi xmlns:a14="http://schemas.microsoft.com/office/drawing/2010/main" val="0"/>
                </a:ext>
              </a:extLst>
            </a:blip>
            <a:stretch>
              <a:fillRect/>
            </a:stretch>
          </p:blipFill>
          <p:spPr>
            <a:xfrm>
              <a:off x="4824921" y="2291781"/>
              <a:ext cx="1847115" cy="2849833"/>
            </a:xfrm>
            <a:prstGeom prst="rect">
              <a:avLst/>
            </a:prstGeom>
          </p:spPr>
        </p:pic>
      </p:grpSp>
      <p:sp>
        <p:nvSpPr>
          <p:cNvPr id="21" name="TextBox 20"/>
          <p:cNvSpPr txBox="1"/>
          <p:nvPr/>
        </p:nvSpPr>
        <p:spPr>
          <a:xfrm rot="20568332">
            <a:off x="436829" y="3352122"/>
            <a:ext cx="1663618" cy="1815882"/>
          </a:xfrm>
          <a:prstGeom prst="rect">
            <a:avLst/>
          </a:prstGeom>
          <a:solidFill>
            <a:srgbClr val="FFC000"/>
          </a:solidFill>
        </p:spPr>
        <p:txBody>
          <a:bodyPr wrap="square" rtlCol="0">
            <a:spAutoFit/>
          </a:bodyPr>
          <a:lstStyle/>
          <a:p>
            <a:r>
              <a:rPr lang="en-US" sz="2800" b="1" dirty="0">
                <a:latin typeface="Arial" panose="020B0604020202020204" pitchFamily="34" charset="0"/>
                <a:cs typeface="Arial" panose="020B0604020202020204" pitchFamily="34" charset="0"/>
              </a:rPr>
              <a:t>P</a:t>
            </a:r>
            <a:r>
              <a:rPr lang="en-US" sz="2000" b="1" dirty="0">
                <a:latin typeface="Arial" panose="020B0604020202020204" pitchFamily="34" charset="0"/>
                <a:cs typeface="Arial" panose="020B0604020202020204" pitchFamily="34" charset="0"/>
              </a:rPr>
              <a:t> </a:t>
            </a:r>
            <a:r>
              <a:rPr lang="mr-IN"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Plan</a:t>
            </a:r>
            <a:br>
              <a:rPr lang="en-US" sz="20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U</a:t>
            </a:r>
            <a:r>
              <a:rPr lang="mr-IN"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 Update</a:t>
            </a:r>
            <a:br>
              <a:rPr lang="en-US" sz="20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S</a:t>
            </a:r>
            <a:r>
              <a:rPr lang="en-US" sz="2000" b="1" dirty="0">
                <a:latin typeface="Arial" panose="020B0604020202020204" pitchFamily="34" charset="0"/>
                <a:cs typeface="Arial" panose="020B0604020202020204" pitchFamily="34" charset="0"/>
              </a:rPr>
              <a:t> </a:t>
            </a:r>
            <a:r>
              <a:rPr lang="mr-IN" sz="2000" b="1"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Sign</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Y</a:t>
            </a:r>
            <a:r>
              <a:rPr lang="en-US" sz="2000" b="1" dirty="0">
                <a:latin typeface="Arial" panose="020B0604020202020204" pitchFamily="34" charset="0"/>
                <a:cs typeface="Arial" panose="020B0604020202020204" pitchFamily="34" charset="0"/>
              </a:rPr>
              <a:t> </a:t>
            </a:r>
            <a:r>
              <a:rPr lang="mr-IN" sz="2000" b="1"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Yearly</a:t>
            </a:r>
          </a:p>
        </p:txBody>
      </p:sp>
      <p:pic>
        <p:nvPicPr>
          <p:cNvPr id="22" name="Picture 2" descr="Image result for cat funny"/>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500" b="100000" l="11509" r="89003"/>
                    </a14:imgEffect>
                  </a14:imgLayer>
                </a14:imgProps>
              </a:ext>
              <a:ext uri="{28A0092B-C50C-407E-A947-70E740481C1C}">
                <a14:useLocalDpi xmlns:a14="http://schemas.microsoft.com/office/drawing/2010/main" val="0"/>
              </a:ext>
            </a:extLst>
          </a:blip>
          <a:srcRect/>
          <a:stretch>
            <a:fillRect/>
          </a:stretch>
        </p:blipFill>
        <p:spPr bwMode="auto">
          <a:xfrm>
            <a:off x="-1109622" y="4137148"/>
            <a:ext cx="4829646" cy="271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35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linds(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linds(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linds(horizontal)">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par>
                                <p:cTn id="53" presetID="3" presetClass="entr" presetSubtype="10" fill="hold" grpId="1"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500"/>
                                        <p:tgtEl>
                                          <p:spTgt spid="17"/>
                                        </p:tgtEl>
                                      </p:cBhvr>
                                    </p:animEffect>
                                  </p:childTnLst>
                                </p:cTn>
                              </p:par>
                              <p:par>
                                <p:cTn id="56" presetID="3" presetClass="entr" presetSubtype="10" fill="hold" grpId="1"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linds(horizont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checkerboard(across)">
                                      <p:cBhvr>
                                        <p:cTn id="69" dur="500"/>
                                        <p:tgtEl>
                                          <p:spTgt spid="15"/>
                                        </p:tgtEl>
                                      </p:cBhvr>
                                    </p:animEffect>
                                  </p:childTnLst>
                                </p:cTn>
                              </p:par>
                              <p:par>
                                <p:cTn id="70" presetID="5" presetClass="entr" presetSubtype="10" fill="hold" grpId="2"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checkerboard(across)">
                                      <p:cBhvr>
                                        <p:cTn id="72" dur="500"/>
                                        <p:tgtEl>
                                          <p:spTgt spid="17"/>
                                        </p:tgtEl>
                                      </p:cBhvr>
                                    </p:animEffect>
                                  </p:childTnLst>
                                </p:cTn>
                              </p:par>
                              <p:par>
                                <p:cTn id="73" presetID="5" presetClass="entr" presetSubtype="10" fill="hold" grpId="2"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checkerboard(across)">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circle(in)">
                                      <p:cBhvr>
                                        <p:cTn id="80" dur="1000"/>
                                        <p:tgtEl>
                                          <p:spTgt spid="9"/>
                                        </p:tgtEl>
                                      </p:cBhvr>
                                    </p:animEffect>
                                  </p:childTnLst>
                                </p:cTn>
                              </p:par>
                              <p:par>
                                <p:cTn id="81" presetID="6" presetClass="entr" presetSubtype="16" fill="hold" grpId="3"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circle(in)">
                                      <p:cBhvr>
                                        <p:cTn id="83" dur="1000"/>
                                        <p:tgtEl>
                                          <p:spTgt spid="17"/>
                                        </p:tgtEl>
                                      </p:cBhvr>
                                    </p:animEffect>
                                  </p:childTnLst>
                                </p:cTn>
                              </p:par>
                              <p:par>
                                <p:cTn id="84" presetID="6" presetClass="entr" presetSubtype="16" fill="hold" grpId="3"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circle(in)">
                                      <p:cBhvr>
                                        <p:cTn id="86" dur="10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21600000">
                                      <p:cBhvr>
                                        <p:cTn id="102" dur="3000" fill="hold"/>
                                        <p:tgtEl>
                                          <p:spTgt spid="22"/>
                                        </p:tgtEl>
                                        <p:attrNameLst>
                                          <p:attrName>r</p:attrName>
                                        </p:attrNameLst>
                                      </p:cBhvr>
                                    </p:animRot>
                                  </p:childTnLst>
                                </p:cTn>
                              </p:par>
                              <p:par>
                                <p:cTn id="103" presetID="8" presetClass="emph" presetSubtype="0" fill="hold" grpId="4" nodeType="withEffect">
                                  <p:stCondLst>
                                    <p:cond delay="0"/>
                                  </p:stCondLst>
                                  <p:childTnLst>
                                    <p:animRot by="21600000">
                                      <p:cBhvr>
                                        <p:cTn id="104" dur="3000" fill="hold"/>
                                        <p:tgtEl>
                                          <p:spTgt spid="21"/>
                                        </p:tgtEl>
                                        <p:attrNameLst>
                                          <p:attrName>r</p:attrName>
                                        </p:attrNameLst>
                                      </p:cBhvr>
                                    </p:animRot>
                                  </p:childTnLst>
                                </p:cTn>
                              </p:par>
                              <p:par>
                                <p:cTn id="105" presetID="8" presetClass="emph" presetSubtype="0" fill="hold" grpId="1" nodeType="withEffect">
                                  <p:stCondLst>
                                    <p:cond delay="0"/>
                                  </p:stCondLst>
                                  <p:childTnLst>
                                    <p:animRot by="21600000">
                                      <p:cBhvr>
                                        <p:cTn id="106" dur="3000" fill="hold"/>
                                        <p:tgtEl>
                                          <p:spTgt spid="14"/>
                                        </p:tgtEl>
                                        <p:attrNameLst>
                                          <p:attrName>r</p:attrName>
                                        </p:attrNameLst>
                                      </p:cBhvr>
                                    </p:animRot>
                                  </p:childTnLst>
                                </p:cTn>
                              </p:par>
                              <p:par>
                                <p:cTn id="107" presetID="8" presetClass="emph" presetSubtype="0" fill="hold" grpId="1" nodeType="withEffect">
                                  <p:stCondLst>
                                    <p:cond delay="0"/>
                                  </p:stCondLst>
                                  <p:childTnLst>
                                    <p:animRot by="21600000">
                                      <p:cBhvr>
                                        <p:cTn id="108" dur="3000" fill="hold"/>
                                        <p:tgtEl>
                                          <p:spTgt spid="15"/>
                                        </p:tgtEl>
                                        <p:attrNameLst>
                                          <p:attrName>r</p:attrName>
                                        </p:attrNameLst>
                                      </p:cBhvr>
                                    </p:animRot>
                                  </p:childTnLst>
                                </p:cTn>
                              </p:par>
                              <p:par>
                                <p:cTn id="109" presetID="8" presetClass="emph" presetSubtype="0" fill="hold" nodeType="withEffect">
                                  <p:stCondLst>
                                    <p:cond delay="0"/>
                                  </p:stCondLst>
                                  <p:childTnLst>
                                    <p:animRot by="21600000">
                                      <p:cBhvr>
                                        <p:cTn id="110" dur="3000" fill="hold"/>
                                        <p:tgtEl>
                                          <p:spTgt spid="9"/>
                                        </p:tgtEl>
                                        <p:attrNameLst>
                                          <p:attrName>r</p:attrName>
                                        </p:attrNameLst>
                                      </p:cBhvr>
                                    </p:animRot>
                                  </p:childTnLst>
                                </p:cTn>
                              </p:par>
                              <p:par>
                                <p:cTn id="111" presetID="8" presetClass="emph" presetSubtype="0" fill="hold" grpId="4" nodeType="withEffect">
                                  <p:stCondLst>
                                    <p:cond delay="0"/>
                                  </p:stCondLst>
                                  <p:childTnLst>
                                    <p:animRot by="21600000">
                                      <p:cBhvr>
                                        <p:cTn id="112" dur="3000" fill="hold"/>
                                        <p:tgtEl>
                                          <p:spTgt spid="17"/>
                                        </p:tgtEl>
                                        <p:attrNameLst>
                                          <p:attrName>r</p:attrName>
                                        </p:attrNameLst>
                                      </p:cBhvr>
                                    </p:animRo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7" grpId="0"/>
      <p:bldP spid="23" grpId="0"/>
      <p:bldP spid="26" grpId="0"/>
      <p:bldP spid="12" grpId="0" animBg="1"/>
      <p:bldP spid="14" grpId="0" animBg="1"/>
      <p:bldP spid="14" grpId="1" animBg="1"/>
      <p:bldP spid="15" grpId="0" animBg="1"/>
      <p:bldP spid="15" grpId="1" animBg="1"/>
      <p:bldP spid="17" grpId="0"/>
      <p:bldP spid="17" grpId="1"/>
      <p:bldP spid="17" grpId="2"/>
      <p:bldP spid="17" grpId="3"/>
      <p:bldP spid="17" grpId="4"/>
      <p:bldP spid="21" grpId="0" animBg="1"/>
      <p:bldP spid="21" grpId="1" animBg="1"/>
      <p:bldP spid="21" grpId="2" animBg="1"/>
      <p:bldP spid="21" grpId="3" animBg="1"/>
      <p:bldP spid="21" grpId="4"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B0CDA-415D-4462-BB73-66910D5D9734}"/>
              </a:ext>
            </a:extLst>
          </p:cNvPr>
          <p:cNvSpPr>
            <a:spLocks noGrp="1"/>
          </p:cNvSpPr>
          <p:nvPr>
            <p:ph type="title"/>
          </p:nvPr>
        </p:nvSpPr>
        <p:spPr>
          <a:xfrm>
            <a:off x="838200" y="876114"/>
            <a:ext cx="10515600" cy="1325563"/>
          </a:xfrm>
        </p:spPr>
        <p:txBody>
          <a:bodyPr/>
          <a:lstStyle/>
          <a:p>
            <a:r>
              <a:rPr lang="en-US" dirty="0">
                <a:solidFill>
                  <a:schemeClr val="bg1"/>
                </a:solidFill>
                <a:latin typeface="Arial" panose="020B0604020202020204" pitchFamily="34" charset="0"/>
                <a:cs typeface="Arial" panose="020B0604020202020204" pitchFamily="34" charset="0"/>
              </a:rPr>
              <a:t>What do you need to do? And Where can you seek help? </a:t>
            </a:r>
            <a:endParaRPr lang="sv-SE"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914D8DC-A575-4CE0-9CBA-1BFDEE594DA2}"/>
              </a:ext>
            </a:extLst>
          </p:cNvPr>
          <p:cNvSpPr>
            <a:spLocks noGrp="1"/>
          </p:cNvSpPr>
          <p:nvPr>
            <p:ph idx="1"/>
          </p:nvPr>
        </p:nvSpPr>
        <p:spPr>
          <a:xfrm>
            <a:off x="838200" y="2336614"/>
            <a:ext cx="5495365" cy="4351338"/>
          </a:xfrm>
        </p:spPr>
        <p:txBody>
          <a:bodyPr>
            <a:normAutofit lnSpcReduction="10000"/>
          </a:bodyPr>
          <a:lstStyle/>
          <a:p>
            <a:pPr marL="0" indent="0">
              <a:buNone/>
            </a:pPr>
            <a:r>
              <a:rPr lang="en-US" dirty="0">
                <a:solidFill>
                  <a:schemeClr val="bg1"/>
                </a:solidFill>
                <a:latin typeface="Arial" panose="020B0604020202020204" pitchFamily="34" charset="0"/>
                <a:cs typeface="Arial" panose="020B0604020202020204" pitchFamily="34" charset="0"/>
              </a:rPr>
              <a:t>(Be informed and seek support in time) </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Member of student union</a:t>
            </a:r>
          </a:p>
          <a:p>
            <a:r>
              <a:rPr lang="en-US" dirty="0">
                <a:solidFill>
                  <a:schemeClr val="bg1"/>
                </a:solidFill>
                <a:latin typeface="Arial" panose="020B0604020202020204" pitchFamily="34" charset="0"/>
                <a:cs typeface="Arial" panose="020B0604020202020204" pitchFamily="34" charset="0"/>
              </a:rPr>
              <a:t>Member of the trade union </a:t>
            </a:r>
          </a:p>
          <a:p>
            <a:r>
              <a:rPr lang="sv-SE" dirty="0" err="1">
                <a:solidFill>
                  <a:schemeClr val="bg1"/>
                </a:solidFill>
                <a:latin typeface="Arial" panose="020B0604020202020204" pitchFamily="34" charset="0"/>
                <a:cs typeface="Arial" panose="020B0604020202020204" pitchFamily="34" charset="0"/>
              </a:rPr>
              <a:t>Local</a:t>
            </a:r>
            <a:r>
              <a:rPr lang="sv-SE" dirty="0">
                <a:solidFill>
                  <a:schemeClr val="bg1"/>
                </a:solidFill>
                <a:latin typeface="Arial" panose="020B0604020202020204" pitchFamily="34" charset="0"/>
                <a:cs typeface="Arial" panose="020B0604020202020204" pitchFamily="34" charset="0"/>
              </a:rPr>
              <a:t> PhD </a:t>
            </a:r>
            <a:r>
              <a:rPr lang="sv-SE" dirty="0" err="1">
                <a:solidFill>
                  <a:schemeClr val="bg1"/>
                </a:solidFill>
                <a:latin typeface="Arial" panose="020B0604020202020204" pitchFamily="34" charset="0"/>
                <a:cs typeface="Arial" panose="020B0604020202020204" pitchFamily="34" charset="0"/>
              </a:rPr>
              <a:t>councils</a:t>
            </a:r>
            <a:r>
              <a:rPr lang="sv-SE" dirty="0">
                <a:solidFill>
                  <a:schemeClr val="bg1"/>
                </a:solidFill>
                <a:latin typeface="Arial" panose="020B0604020202020204" pitchFamily="34" charset="0"/>
                <a:cs typeface="Arial" panose="020B0604020202020204" pitchFamily="34" charset="0"/>
              </a:rPr>
              <a:t>	</a:t>
            </a:r>
          </a:p>
          <a:p>
            <a:r>
              <a:rPr lang="sv-SE" dirty="0" err="1">
                <a:solidFill>
                  <a:schemeClr val="bg1"/>
                </a:solidFill>
                <a:latin typeface="Arial" panose="020B0604020202020204" pitchFamily="34" charset="0"/>
                <a:cs typeface="Arial" panose="020B0604020202020204" pitchFamily="34" charset="0"/>
              </a:rPr>
              <a:t>DoktrandSektion</a:t>
            </a:r>
            <a:r>
              <a:rPr lang="sv-SE" dirty="0">
                <a:solidFill>
                  <a:schemeClr val="bg1"/>
                </a:solidFill>
                <a:latin typeface="Arial" panose="020B0604020202020204" pitchFamily="34" charset="0"/>
                <a:cs typeface="Arial" panose="020B0604020202020204" pitchFamily="34" charset="0"/>
              </a:rPr>
              <a:t> (DS)</a:t>
            </a:r>
          </a:p>
          <a:p>
            <a:r>
              <a:rPr lang="sv-SE" dirty="0">
                <a:solidFill>
                  <a:schemeClr val="bg1"/>
                </a:solidFill>
                <a:latin typeface="Arial" panose="020B0604020202020204" pitchFamily="34" charset="0"/>
                <a:cs typeface="Arial" panose="020B0604020202020204" pitchFamily="34" charset="0"/>
              </a:rPr>
              <a:t>Unions</a:t>
            </a:r>
          </a:p>
          <a:p>
            <a:r>
              <a:rPr lang="sv-SE" dirty="0">
                <a:solidFill>
                  <a:schemeClr val="bg1"/>
                </a:solidFill>
                <a:latin typeface="Arial" panose="020B0604020202020204" pitchFamily="34" charset="0"/>
                <a:cs typeface="Arial" panose="020B0604020202020204" pitchFamily="34" charset="0"/>
              </a:rPr>
              <a:t>DOMB (</a:t>
            </a:r>
            <a:r>
              <a:rPr lang="sv-SE" dirty="0" err="1">
                <a:solidFill>
                  <a:schemeClr val="bg1"/>
                </a:solidFill>
                <a:latin typeface="Arial" panose="020B0604020202020204" pitchFamily="34" charset="0"/>
                <a:cs typeface="Arial" panose="020B0604020202020204" pitchFamily="34" charset="0"/>
              </a:rPr>
              <a:t>Doktrandsombudsman</a:t>
            </a:r>
            <a:r>
              <a:rPr lang="en-US" dirty="0">
                <a:solidFill>
                  <a:schemeClr val="bg1"/>
                </a:solidFill>
                <a:latin typeface="Arial" panose="020B0604020202020204" pitchFamily="34" charset="0"/>
                <a:cs typeface="Arial" panose="020B0604020202020204" pitchFamily="34" charset="0"/>
              </a:rPr>
              <a:t>)</a:t>
            </a:r>
            <a:endParaRPr lang="sv-SE" dirty="0">
              <a:solidFill>
                <a:schemeClr val="bg1"/>
              </a:solidFill>
              <a:latin typeface="Arial" panose="020B0604020202020204" pitchFamily="34" charset="0"/>
              <a:cs typeface="Arial" panose="020B0604020202020204" pitchFamily="34" charset="0"/>
            </a:endParaRPr>
          </a:p>
          <a:p>
            <a:endParaRPr lang="sv-SE" dirty="0">
              <a:solidFill>
                <a:schemeClr val="bg1"/>
              </a:solidFill>
              <a:latin typeface="Arial" panose="020B0604020202020204" pitchFamily="34" charset="0"/>
              <a:cs typeface="Arial" panose="020B0604020202020204" pitchFamily="34" charset="0"/>
            </a:endParaRPr>
          </a:p>
          <a:p>
            <a:endParaRPr lang="sv-SE" dirty="0">
              <a:solidFill>
                <a:schemeClr val="bg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132D6BED-B501-4212-AB9B-B5A6E9369D5F}"/>
              </a:ext>
            </a:extLst>
          </p:cNvPr>
          <p:cNvGrpSpPr/>
          <p:nvPr/>
        </p:nvGrpSpPr>
        <p:grpSpPr>
          <a:xfrm>
            <a:off x="7210948" y="2695813"/>
            <a:ext cx="4653840" cy="2941703"/>
            <a:chOff x="7624024" y="3594"/>
            <a:chExt cx="4567976" cy="2887428"/>
          </a:xfrm>
        </p:grpSpPr>
        <p:pic>
          <p:nvPicPr>
            <p:cNvPr id="5" name="Picture 4">
              <a:extLst>
                <a:ext uri="{FF2B5EF4-FFF2-40B4-BE49-F238E27FC236}">
                  <a16:creationId xmlns:a16="http://schemas.microsoft.com/office/drawing/2014/main" id="{928FA996-BE3A-4E74-99D6-7F80C1CCC8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75" t="9315" r="17396" b="9407"/>
            <a:stretch/>
          </p:blipFill>
          <p:spPr>
            <a:xfrm>
              <a:off x="7624024" y="3594"/>
              <a:ext cx="4567976" cy="2887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a:extLst>
                <a:ext uri="{FF2B5EF4-FFF2-40B4-BE49-F238E27FC236}">
                  <a16:creationId xmlns:a16="http://schemas.microsoft.com/office/drawing/2014/main" id="{591880AE-5AB8-4F70-B80E-1E2AA93DA53B}"/>
                </a:ext>
              </a:extLst>
            </p:cNvPr>
            <p:cNvSpPr/>
            <p:nvPr/>
          </p:nvSpPr>
          <p:spPr>
            <a:xfrm>
              <a:off x="7736116" y="2412474"/>
              <a:ext cx="1074058" cy="243253"/>
            </a:xfrm>
            <a:prstGeom prst="rect">
              <a:avLst/>
            </a:prstGeom>
            <a:solidFill>
              <a:srgbClr val="F06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cs typeface="Arial" panose="020B0604020202020204" pitchFamily="34" charset="0"/>
                </a:rPr>
                <a:t>1901-01-01</a:t>
              </a:r>
            </a:p>
          </p:txBody>
        </p:sp>
        <p:sp>
          <p:nvSpPr>
            <p:cNvPr id="7" name="Rectangle 6">
              <a:extLst>
                <a:ext uri="{FF2B5EF4-FFF2-40B4-BE49-F238E27FC236}">
                  <a16:creationId xmlns:a16="http://schemas.microsoft.com/office/drawing/2014/main" id="{5F5F266A-D9EA-44B8-8E20-907FA9FE09A3}"/>
                </a:ext>
              </a:extLst>
            </p:cNvPr>
            <p:cNvSpPr/>
            <p:nvPr/>
          </p:nvSpPr>
          <p:spPr>
            <a:xfrm>
              <a:off x="10252509" y="1562431"/>
              <a:ext cx="542637" cy="251746"/>
            </a:xfrm>
            <a:prstGeom prst="rect">
              <a:avLst/>
            </a:prstGeom>
            <a:solidFill>
              <a:srgbClr val="F06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(DS)</a:t>
              </a:r>
            </a:p>
          </p:txBody>
        </p:sp>
      </p:grpSp>
      <p:sp>
        <p:nvSpPr>
          <p:cNvPr id="11" name="Footer Placeholder 7">
            <a:extLst>
              <a:ext uri="{FF2B5EF4-FFF2-40B4-BE49-F238E27FC236}">
                <a16:creationId xmlns:a16="http://schemas.microsoft.com/office/drawing/2014/main" id="{847214A6-E20F-4335-800B-AB1CBC7FF149}"/>
              </a:ext>
            </a:extLst>
          </p:cNvPr>
          <p:cNvSpPr>
            <a:spLocks noGrp="1"/>
          </p:cNvSpPr>
          <p:nvPr>
            <p:ph type="ftr" sz="quarter" idx="11"/>
          </p:nvPr>
        </p:nvSpPr>
        <p:spPr>
          <a:xfrm>
            <a:off x="8151486" y="6131652"/>
            <a:ext cx="4524601" cy="404614"/>
          </a:xfrm>
        </p:spPr>
        <p:txBody>
          <a:bodyPr/>
          <a:lstStyle/>
          <a:p>
            <a:pPr algn="ctr"/>
            <a:r>
              <a:rPr lang="en-US" sz="2000" b="1" dirty="0">
                <a:solidFill>
                  <a:schemeClr val="bg1"/>
                </a:solidFill>
                <a:latin typeface="Arial" panose="020B0604020202020204" pitchFamily="34" charset="0"/>
                <a:cs typeface="Arial" panose="020B0604020202020204" pitchFamily="34" charset="0"/>
              </a:rPr>
              <a:t>www.dokt.chs.chalmers.se</a:t>
            </a:r>
          </a:p>
        </p:txBody>
      </p:sp>
      <p:pic>
        <p:nvPicPr>
          <p:cNvPr id="10" name="Picture 9">
            <a:extLst>
              <a:ext uri="{FF2B5EF4-FFF2-40B4-BE49-F238E27FC236}">
                <a16:creationId xmlns:a16="http://schemas.microsoft.com/office/drawing/2014/main" id="{6E73D1F5-AADC-6D48-A779-841FBC5FE7E8}"/>
              </a:ext>
            </a:extLst>
          </p:cNvPr>
          <p:cNvPicPr>
            <a:picLocks noChangeAspect="1"/>
          </p:cNvPicPr>
          <p:nvPr/>
        </p:nvPicPr>
        <p:blipFill>
          <a:blip r:embed="rId4"/>
          <a:stretch>
            <a:fillRect/>
          </a:stretch>
        </p:blipFill>
        <p:spPr>
          <a:xfrm>
            <a:off x="1" y="-9006"/>
            <a:ext cx="731520" cy="731520"/>
          </a:xfrm>
          <a:prstGeom prst="rect">
            <a:avLst/>
          </a:prstGeom>
        </p:spPr>
      </p:pic>
      <p:sp>
        <p:nvSpPr>
          <p:cNvPr id="12" name="Rectangle 11">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1516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123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08376" y="2825750"/>
            <a:ext cx="5426075" cy="698501"/>
          </a:xfrm>
        </p:spPr>
        <p:txBody>
          <a:bodyPr>
            <a:normAutofit/>
          </a:bodyPr>
          <a:lstStyle/>
          <a:p>
            <a:r>
              <a:rPr lang="sv-SE" i="1" dirty="0" err="1">
                <a:solidFill>
                  <a:schemeClr val="bg1"/>
                </a:solidFill>
                <a:latin typeface="+mn-lt"/>
              </a:rPr>
              <a:t>Enjoy</a:t>
            </a:r>
            <a:r>
              <a:rPr lang="sv-SE" i="1" dirty="0">
                <a:solidFill>
                  <a:schemeClr val="bg1"/>
                </a:solidFill>
                <a:latin typeface="+mn-lt"/>
              </a:rPr>
              <a:t> student </a:t>
            </a:r>
            <a:r>
              <a:rPr lang="sv-SE" i="1" dirty="0" err="1">
                <a:solidFill>
                  <a:schemeClr val="bg1"/>
                </a:solidFill>
                <a:latin typeface="+mn-lt"/>
              </a:rPr>
              <a:t>life</a:t>
            </a:r>
            <a:r>
              <a:rPr lang="sv-SE" i="1" dirty="0">
                <a:solidFill>
                  <a:schemeClr val="bg1"/>
                </a:solidFill>
                <a:latin typeface="+mn-lt"/>
              </a:rPr>
              <a:t>!</a:t>
            </a:r>
          </a:p>
        </p:txBody>
      </p:sp>
    </p:spTree>
    <p:extLst>
      <p:ext uri="{BB962C8B-B14F-4D97-AF65-F5344CB8AC3E}">
        <p14:creationId xmlns:p14="http://schemas.microsoft.com/office/powerpoint/2010/main" val="1167951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08376" y="2825750"/>
            <a:ext cx="5426075" cy="698501"/>
          </a:xfrm>
        </p:spPr>
        <p:txBody>
          <a:bodyPr>
            <a:normAutofit fontScale="90000"/>
          </a:bodyPr>
          <a:lstStyle/>
          <a:p>
            <a:r>
              <a:rPr lang="sv-SE" i="1" dirty="0">
                <a:solidFill>
                  <a:schemeClr val="bg1"/>
                </a:solidFill>
                <a:latin typeface="+mn-lt"/>
              </a:rPr>
              <a:t>”All </a:t>
            </a:r>
            <a:r>
              <a:rPr lang="sv-SE" i="1" dirty="0" err="1">
                <a:solidFill>
                  <a:schemeClr val="bg1"/>
                </a:solidFill>
                <a:latin typeface="+mn-lt"/>
              </a:rPr>
              <a:t>members</a:t>
            </a:r>
            <a:r>
              <a:rPr lang="sv-SE" i="1" dirty="0">
                <a:solidFill>
                  <a:schemeClr val="bg1"/>
                </a:solidFill>
                <a:latin typeface="+mn-lt"/>
              </a:rPr>
              <a:t> </a:t>
            </a:r>
            <a:r>
              <a:rPr lang="sv-SE" i="1" dirty="0" err="1">
                <a:solidFill>
                  <a:schemeClr val="bg1"/>
                </a:solidFill>
                <a:latin typeface="+mn-lt"/>
              </a:rPr>
              <a:t>should</a:t>
            </a:r>
            <a:r>
              <a:rPr lang="sv-SE" i="1" dirty="0">
                <a:solidFill>
                  <a:schemeClr val="bg1"/>
                </a:solidFill>
                <a:latin typeface="+mn-lt"/>
              </a:rPr>
              <a:t> </a:t>
            </a:r>
            <a:r>
              <a:rPr lang="sv-SE" i="1" dirty="0" err="1">
                <a:solidFill>
                  <a:schemeClr val="bg1"/>
                </a:solidFill>
                <a:latin typeface="+mn-lt"/>
              </a:rPr>
              <a:t>thrive</a:t>
            </a:r>
            <a:r>
              <a:rPr lang="sv-SE" i="1" dirty="0">
                <a:solidFill>
                  <a:schemeClr val="bg1"/>
                </a:solidFill>
                <a:latin typeface="+mn-lt"/>
              </a:rPr>
              <a:t> and </a:t>
            </a:r>
            <a:r>
              <a:rPr lang="sv-SE" i="1" dirty="0" err="1">
                <a:solidFill>
                  <a:schemeClr val="bg1"/>
                </a:solidFill>
                <a:latin typeface="+mn-lt"/>
              </a:rPr>
              <a:t>develop</a:t>
            </a:r>
            <a:r>
              <a:rPr lang="sv-SE" i="1" dirty="0">
                <a:solidFill>
                  <a:schemeClr val="bg1"/>
                </a:solidFill>
                <a:latin typeface="+mn-lt"/>
              </a:rPr>
              <a:t> </a:t>
            </a:r>
            <a:r>
              <a:rPr lang="sv-SE" i="1" dirty="0" err="1">
                <a:solidFill>
                  <a:schemeClr val="bg1"/>
                </a:solidFill>
                <a:latin typeface="+mn-lt"/>
              </a:rPr>
              <a:t>during</a:t>
            </a:r>
            <a:r>
              <a:rPr lang="sv-SE" i="1" dirty="0">
                <a:solidFill>
                  <a:schemeClr val="bg1"/>
                </a:solidFill>
                <a:latin typeface="+mn-lt"/>
              </a:rPr>
              <a:t> </a:t>
            </a:r>
            <a:r>
              <a:rPr lang="sv-SE" i="1" dirty="0" err="1">
                <a:solidFill>
                  <a:schemeClr val="bg1"/>
                </a:solidFill>
                <a:latin typeface="+mn-lt"/>
              </a:rPr>
              <a:t>their</a:t>
            </a:r>
            <a:r>
              <a:rPr lang="sv-SE" i="1" dirty="0">
                <a:solidFill>
                  <a:schemeClr val="bg1"/>
                </a:solidFill>
                <a:latin typeface="+mn-lt"/>
              </a:rPr>
              <a:t> </a:t>
            </a:r>
            <a:r>
              <a:rPr lang="sv-SE" i="1" dirty="0" err="1">
                <a:solidFill>
                  <a:schemeClr val="bg1"/>
                </a:solidFill>
                <a:latin typeface="+mn-lt"/>
              </a:rPr>
              <a:t>time</a:t>
            </a:r>
            <a:r>
              <a:rPr lang="sv-SE" i="1" dirty="0">
                <a:solidFill>
                  <a:schemeClr val="bg1"/>
                </a:solidFill>
                <a:latin typeface="+mn-lt"/>
              </a:rPr>
              <a:t> at Chalmers”</a:t>
            </a:r>
          </a:p>
        </p:txBody>
      </p:sp>
    </p:spTree>
    <p:extLst>
      <p:ext uri="{BB962C8B-B14F-4D97-AF65-F5344CB8AC3E}">
        <p14:creationId xmlns:p14="http://schemas.microsoft.com/office/powerpoint/2010/main" val="1271558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2050" y="2382592"/>
            <a:ext cx="8087899" cy="2802107"/>
          </a:xfrm>
        </p:spPr>
      </p:pic>
    </p:spTree>
    <p:extLst>
      <p:ext uri="{BB962C8B-B14F-4D97-AF65-F5344CB8AC3E}">
        <p14:creationId xmlns:p14="http://schemas.microsoft.com/office/powerpoint/2010/main" val="482716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12" name="TextBox 11"/>
          <p:cNvSpPr txBox="1"/>
          <p:nvPr/>
        </p:nvSpPr>
        <p:spPr>
          <a:xfrm>
            <a:off x="2317137" y="4915549"/>
            <a:ext cx="3350240" cy="1015663"/>
          </a:xfrm>
          <a:prstGeom prst="rect">
            <a:avLst/>
          </a:prstGeom>
          <a:noFill/>
        </p:spPr>
        <p:txBody>
          <a:bodyPr wrap="square" rtlCol="0">
            <a:spAutoFit/>
          </a:bodyPr>
          <a:lstStyle/>
          <a:p>
            <a:pPr fontAlgn="base">
              <a:spcBef>
                <a:spcPct val="0"/>
              </a:spcBef>
              <a:spcAft>
                <a:spcPct val="0"/>
              </a:spcAft>
            </a:pPr>
            <a:r>
              <a:rPr lang="en-GB" b="1" dirty="0">
                <a:solidFill>
                  <a:schemeClr val="bg1"/>
                </a:solidFill>
              </a:rPr>
              <a:t>David </a:t>
            </a:r>
            <a:r>
              <a:rPr lang="en-GB" b="1" dirty="0" err="1">
                <a:solidFill>
                  <a:schemeClr val="bg1"/>
                </a:solidFill>
              </a:rPr>
              <a:t>Welander</a:t>
            </a:r>
            <a:endParaRPr lang="en-GB" b="1" dirty="0">
              <a:solidFill>
                <a:schemeClr val="bg1"/>
              </a:solidFill>
            </a:endParaRPr>
          </a:p>
          <a:p>
            <a:pPr fontAlgn="base">
              <a:spcBef>
                <a:spcPct val="0"/>
              </a:spcBef>
              <a:spcAft>
                <a:spcPct val="0"/>
              </a:spcAft>
            </a:pPr>
            <a:r>
              <a:rPr lang="sv-SE" sz="1400" i="1" dirty="0">
                <a:solidFill>
                  <a:srgbClr val="FFFFFF"/>
                </a:solidFill>
                <a:latin typeface="Arial" charset="0"/>
                <a:ea typeface="Arial" charset="0"/>
                <a:cs typeface="Arial" charset="0"/>
                <a:sym typeface="Gill Sans" charset="0"/>
              </a:rPr>
              <a:t>President 2020/2021</a:t>
            </a:r>
          </a:p>
          <a:p>
            <a:pPr fontAlgn="base">
              <a:spcBef>
                <a:spcPct val="0"/>
              </a:spcBef>
              <a:spcAft>
                <a:spcPct val="0"/>
              </a:spcAft>
            </a:pPr>
            <a:endParaRPr lang="sv-SE" sz="1400" i="1" dirty="0">
              <a:solidFill>
                <a:srgbClr val="FFFFFF"/>
              </a:solidFill>
              <a:latin typeface="Arial" charset="0"/>
              <a:ea typeface="Arial" charset="0"/>
              <a:cs typeface="Arial" charset="0"/>
              <a:sym typeface="Gill Sans" charset="0"/>
            </a:endParaRPr>
          </a:p>
          <a:p>
            <a:pPr fontAlgn="base">
              <a:spcBef>
                <a:spcPct val="0"/>
              </a:spcBef>
              <a:spcAft>
                <a:spcPct val="0"/>
              </a:spcAft>
            </a:pPr>
            <a:r>
              <a:rPr lang="sv-SE" sz="1400" i="1" dirty="0" err="1">
                <a:solidFill>
                  <a:srgbClr val="FFFFFF"/>
                </a:solidFill>
                <a:latin typeface="Arial" charset="0"/>
                <a:ea typeface="Arial" charset="0"/>
                <a:cs typeface="Arial" charset="0"/>
                <a:sym typeface="Gill Sans" charset="0"/>
              </a:rPr>
              <a:t>ko@chalmersstudentkar.se</a:t>
            </a:r>
            <a:endParaRPr lang="sv-SE" sz="1400" i="1" dirty="0">
              <a:solidFill>
                <a:srgbClr val="FFFFFF"/>
              </a:solidFill>
              <a:latin typeface="Arial" charset="0"/>
              <a:ea typeface="Arial" charset="0"/>
              <a:cs typeface="Arial" charset="0"/>
              <a:sym typeface="Gill Sans" charset="0"/>
            </a:endParaRPr>
          </a:p>
        </p:txBody>
      </p:sp>
      <p:sp>
        <p:nvSpPr>
          <p:cNvPr id="13" name="TextBox 12"/>
          <p:cNvSpPr txBox="1"/>
          <p:nvPr/>
        </p:nvSpPr>
        <p:spPr>
          <a:xfrm>
            <a:off x="2332411" y="875645"/>
            <a:ext cx="7468814" cy="523220"/>
          </a:xfrm>
          <a:prstGeom prst="rect">
            <a:avLst/>
          </a:prstGeom>
          <a:noFill/>
        </p:spPr>
        <p:txBody>
          <a:bodyPr wrap="square" rtlCol="0">
            <a:spAutoFit/>
          </a:bodyPr>
          <a:lstStyle/>
          <a:p>
            <a:pPr fontAlgn="base">
              <a:spcBef>
                <a:spcPct val="0"/>
              </a:spcBef>
              <a:spcAft>
                <a:spcPct val="0"/>
              </a:spcAft>
            </a:pPr>
            <a:r>
              <a:rPr lang="sv-SE" sz="2800" dirty="0">
                <a:solidFill>
                  <a:srgbClr val="FFFFFF"/>
                </a:solidFill>
                <a:latin typeface="Arial" charset="0"/>
                <a:ea typeface="Arial" charset="0"/>
                <a:cs typeface="Arial" charset="0"/>
                <a:sym typeface="Gill Sans" charset="0"/>
              </a:rPr>
              <a:t>Contact </a:t>
            </a:r>
            <a:r>
              <a:rPr lang="sv-SE" sz="2800" dirty="0" err="1">
                <a:solidFill>
                  <a:srgbClr val="FFFFFF"/>
                </a:solidFill>
                <a:latin typeface="Arial" charset="0"/>
                <a:ea typeface="Arial" charset="0"/>
                <a:cs typeface="Arial" charset="0"/>
                <a:sym typeface="Gill Sans" charset="0"/>
              </a:rPr>
              <a:t>us</a:t>
            </a:r>
            <a:r>
              <a:rPr lang="sv-SE" sz="2800" dirty="0">
                <a:solidFill>
                  <a:srgbClr val="FFFFFF"/>
                </a:solidFill>
                <a:latin typeface="Arial" charset="0"/>
                <a:ea typeface="Arial" charset="0"/>
                <a:cs typeface="Arial" charset="0"/>
                <a:sym typeface="Gill Sans" charset="0"/>
              </a:rPr>
              <a:t> </a:t>
            </a:r>
            <a:r>
              <a:rPr lang="sv-SE" sz="2800" dirty="0" err="1">
                <a:solidFill>
                  <a:srgbClr val="FFFFFF"/>
                </a:solidFill>
                <a:latin typeface="Arial" charset="0"/>
                <a:ea typeface="Arial" charset="0"/>
                <a:cs typeface="Arial" charset="0"/>
                <a:sym typeface="Gill Sans" charset="0"/>
              </a:rPr>
              <a:t>if</a:t>
            </a:r>
            <a:r>
              <a:rPr lang="sv-SE" sz="2800" dirty="0">
                <a:solidFill>
                  <a:srgbClr val="FFFFFF"/>
                </a:solidFill>
                <a:latin typeface="Arial" charset="0"/>
                <a:ea typeface="Arial" charset="0"/>
                <a:cs typeface="Arial" charset="0"/>
                <a:sym typeface="Gill Sans" charset="0"/>
              </a:rPr>
              <a:t> you </a:t>
            </a:r>
            <a:r>
              <a:rPr lang="sv-SE" sz="2800" dirty="0" err="1">
                <a:solidFill>
                  <a:srgbClr val="FFFFFF"/>
                </a:solidFill>
                <a:latin typeface="Arial" charset="0"/>
                <a:ea typeface="Arial" charset="0"/>
                <a:cs typeface="Arial" charset="0"/>
                <a:sym typeface="Gill Sans" charset="0"/>
              </a:rPr>
              <a:t>have</a:t>
            </a:r>
            <a:r>
              <a:rPr lang="sv-SE" sz="2800" dirty="0">
                <a:solidFill>
                  <a:srgbClr val="FFFFFF"/>
                </a:solidFill>
                <a:latin typeface="Arial" charset="0"/>
                <a:ea typeface="Arial" charset="0"/>
                <a:cs typeface="Arial" charset="0"/>
                <a:sym typeface="Gill Sans" charset="0"/>
              </a:rPr>
              <a:t> </a:t>
            </a:r>
            <a:r>
              <a:rPr lang="sv-SE" sz="2800" dirty="0" err="1">
                <a:solidFill>
                  <a:srgbClr val="FFFFFF"/>
                </a:solidFill>
                <a:latin typeface="Arial" charset="0"/>
                <a:ea typeface="Arial" charset="0"/>
                <a:cs typeface="Arial" charset="0"/>
                <a:sym typeface="Gill Sans" charset="0"/>
              </a:rPr>
              <a:t>any</a:t>
            </a:r>
            <a:r>
              <a:rPr lang="sv-SE" sz="2800" dirty="0">
                <a:solidFill>
                  <a:srgbClr val="FFFFFF"/>
                </a:solidFill>
                <a:latin typeface="Arial" charset="0"/>
                <a:ea typeface="Arial" charset="0"/>
                <a:cs typeface="Arial" charset="0"/>
                <a:sym typeface="Gill Sans" charset="0"/>
              </a:rPr>
              <a:t> </a:t>
            </a:r>
            <a:r>
              <a:rPr lang="sv-SE" sz="2800" dirty="0" err="1">
                <a:solidFill>
                  <a:srgbClr val="FFFFFF"/>
                </a:solidFill>
                <a:latin typeface="Arial" charset="0"/>
                <a:ea typeface="Arial" charset="0"/>
                <a:cs typeface="Arial" charset="0"/>
                <a:sym typeface="Gill Sans" charset="0"/>
              </a:rPr>
              <a:t>questions</a:t>
            </a:r>
            <a:r>
              <a:rPr lang="sv-SE" sz="2800" dirty="0">
                <a:solidFill>
                  <a:srgbClr val="FFFFFF"/>
                </a:solidFill>
                <a:latin typeface="Arial" charset="0"/>
                <a:ea typeface="Arial" charset="0"/>
                <a:cs typeface="Arial" charset="0"/>
                <a:sym typeface="Gill Sans" charset="0"/>
              </a:rPr>
              <a:t>!</a:t>
            </a:r>
          </a:p>
        </p:txBody>
      </p:sp>
      <p:pic>
        <p:nvPicPr>
          <p:cNvPr id="16" name="Picture 15">
            <a:extLst>
              <a:ext uri="{FF2B5EF4-FFF2-40B4-BE49-F238E27FC236}">
                <a16:creationId xmlns:a16="http://schemas.microsoft.com/office/drawing/2014/main" id="{4EE47445-6772-0D48-A218-726F2C42DA10}"/>
              </a:ext>
            </a:extLst>
          </p:cNvPr>
          <p:cNvPicPr>
            <a:picLocks noChangeAspect="1"/>
          </p:cNvPicPr>
          <p:nvPr/>
        </p:nvPicPr>
        <p:blipFill rotWithShape="1">
          <a:blip r:embed="rId3">
            <a:extLst>
              <a:ext uri="{28A0092B-C50C-407E-A947-70E740481C1C}">
                <a14:useLocalDpi xmlns:a14="http://schemas.microsoft.com/office/drawing/2010/main" val="0"/>
              </a:ext>
            </a:extLst>
          </a:blip>
          <a:srcRect l="3725" r="2687"/>
          <a:stretch/>
        </p:blipFill>
        <p:spPr>
          <a:xfrm>
            <a:off x="2404668" y="1422624"/>
            <a:ext cx="2302159" cy="3404661"/>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68E9F489-07A0-FA48-BF93-729C05A26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597" y="1422624"/>
            <a:ext cx="3492500" cy="4826000"/>
          </a:xfrm>
          <a:prstGeom prst="rect">
            <a:avLst/>
          </a:prstGeom>
        </p:spPr>
      </p:pic>
      <p:sp>
        <p:nvSpPr>
          <p:cNvPr id="7" name="Rectangle 6">
            <a:extLst>
              <a:ext uri="{FF2B5EF4-FFF2-40B4-BE49-F238E27FC236}">
                <a16:creationId xmlns:a16="http://schemas.microsoft.com/office/drawing/2014/main" id="{6987CC22-6203-144E-AE8A-2C5273FD9B15}"/>
              </a:ext>
            </a:extLst>
          </p:cNvPr>
          <p:cNvSpPr/>
          <p:nvPr/>
        </p:nvSpPr>
        <p:spPr>
          <a:xfrm>
            <a:off x="8924867" y="5797689"/>
            <a:ext cx="3092450" cy="369332"/>
          </a:xfrm>
          <a:prstGeom prst="rect">
            <a:avLst/>
          </a:prstGeom>
        </p:spPr>
        <p:txBody>
          <a:bodyPr wrap="none">
            <a:spAutoFit/>
          </a:bodyPr>
          <a:lstStyle/>
          <a:p>
            <a:r>
              <a:rPr lang="en-SE" dirty="0">
                <a:solidFill>
                  <a:schemeClr val="bg1"/>
                </a:solidFill>
              </a:rPr>
              <a:t>https://chalmersstudentkar.se/</a:t>
            </a:r>
          </a:p>
        </p:txBody>
      </p:sp>
    </p:spTree>
    <p:extLst>
      <p:ext uri="{BB962C8B-B14F-4D97-AF65-F5344CB8AC3E}">
        <p14:creationId xmlns:p14="http://schemas.microsoft.com/office/powerpoint/2010/main" val="80349357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597C9EDF-0318-A044-A03F-6B395F387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835" y="2695160"/>
            <a:ext cx="8978900" cy="3860800"/>
          </a:xfrm>
          <a:prstGeom prst="rect">
            <a:avLst/>
          </a:prstGeom>
        </p:spPr>
      </p:pic>
      <p:sp>
        <p:nvSpPr>
          <p:cNvPr id="3" name="Subtitle 2"/>
          <p:cNvSpPr>
            <a:spLocks noGrp="1"/>
          </p:cNvSpPr>
          <p:nvPr>
            <p:ph type="subTitle" idx="1"/>
          </p:nvPr>
        </p:nvSpPr>
        <p:spPr/>
        <p:txBody>
          <a:bodyPr/>
          <a:lstStyle/>
          <a:p>
            <a:endParaRPr lang="en-US" dirty="0"/>
          </a:p>
        </p:txBody>
      </p:sp>
      <p:pic>
        <p:nvPicPr>
          <p:cNvPr id="5" name="Picture 4" descr="Image result for phd student cart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39" y="8484087"/>
            <a:ext cx="9174556" cy="3977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E73D1F5-AADC-6D48-A779-841FBC5FE7E8}"/>
              </a:ext>
            </a:extLst>
          </p:cNvPr>
          <p:cNvPicPr>
            <a:picLocks noChangeAspect="1"/>
          </p:cNvPicPr>
          <p:nvPr/>
        </p:nvPicPr>
        <p:blipFill>
          <a:blip r:embed="rId5"/>
          <a:stretch>
            <a:fillRect/>
          </a:stretch>
        </p:blipFill>
        <p:spPr>
          <a:xfrm>
            <a:off x="1" y="-9006"/>
            <a:ext cx="731520" cy="731520"/>
          </a:xfrm>
          <a:prstGeom prst="rect">
            <a:avLst/>
          </a:prstGeom>
        </p:spPr>
      </p:pic>
      <p:sp>
        <p:nvSpPr>
          <p:cNvPr id="7" name="Rectangle 6">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solidFill>
                <a:srgbClr val="00B050"/>
              </a:solidFill>
            </a:endParaRPr>
          </a:p>
        </p:txBody>
      </p:sp>
      <p:sp>
        <p:nvSpPr>
          <p:cNvPr id="9" name="Rectangle 8"/>
          <p:cNvSpPr/>
          <p:nvPr/>
        </p:nvSpPr>
        <p:spPr>
          <a:xfrm>
            <a:off x="8384582" y="2495227"/>
            <a:ext cx="2495227" cy="4362773"/>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95999" y="2230438"/>
            <a:ext cx="4788975" cy="4433832"/>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761142" y="2495227"/>
            <a:ext cx="5444851" cy="4362773"/>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519163" y="2421914"/>
            <a:ext cx="7051508" cy="4362773"/>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941871" y="-1746109"/>
            <a:ext cx="8199769" cy="1141681"/>
          </a:xfrm>
          <a:noFill/>
          <a:ln>
            <a:noFill/>
          </a:ln>
        </p:spPr>
        <p:txBody>
          <a:bodyPr>
            <a:noAutofit/>
          </a:bodyPr>
          <a:lstStyle/>
          <a:p>
            <a:r>
              <a:rPr lang="en-US" sz="7200" b="1" cap="all" dirty="0">
                <a:solidFill>
                  <a:schemeClr val="bg1"/>
                </a:solidFill>
                <a:latin typeface="Helvetica" charset="0"/>
                <a:ea typeface="Helvetica" charset="0"/>
                <a:cs typeface="Helvetica" charset="0"/>
              </a:rPr>
              <a:t>The</a:t>
            </a:r>
            <a:r>
              <a:rPr lang="en-US" sz="7200" b="1" cap="all" dirty="0">
                <a:solidFill>
                  <a:srgbClr val="00B050"/>
                </a:solidFill>
                <a:latin typeface="Helvetica" charset="0"/>
                <a:ea typeface="Helvetica" charset="0"/>
                <a:cs typeface="Helvetica" charset="0"/>
              </a:rPr>
              <a:t> </a:t>
            </a:r>
            <a:r>
              <a:rPr lang="en-US" sz="8800" b="1" cap="all" dirty="0">
                <a:solidFill>
                  <a:srgbClr val="51CAA9"/>
                </a:solidFill>
                <a:latin typeface="Helvetica" charset="0"/>
                <a:ea typeface="Helvetica" charset="0"/>
                <a:cs typeface="Helvetica" charset="0"/>
              </a:rPr>
              <a:t>DS</a:t>
            </a:r>
            <a:r>
              <a:rPr lang="en-US" sz="7200" b="1" cap="all" dirty="0">
                <a:solidFill>
                  <a:srgbClr val="00B050"/>
                </a:solidFill>
                <a:latin typeface="Helvetica" charset="0"/>
                <a:ea typeface="Helvetica" charset="0"/>
                <a:cs typeface="Helvetica" charset="0"/>
              </a:rPr>
              <a:t> </a:t>
            </a:r>
            <a:r>
              <a:rPr lang="en-US" sz="7200" b="1" cap="all" dirty="0">
                <a:solidFill>
                  <a:schemeClr val="bg1"/>
                </a:solidFill>
                <a:latin typeface="Helvetica" charset="0"/>
                <a:ea typeface="Helvetica" charset="0"/>
                <a:cs typeface="Helvetica" charset="0"/>
              </a:rPr>
              <a:t>Board</a:t>
            </a:r>
            <a:endParaRPr lang="en-US" sz="7200" b="1" dirty="0">
              <a:solidFill>
                <a:schemeClr val="bg1"/>
              </a:solidFill>
              <a:latin typeface="Helvetica" charset="0"/>
              <a:ea typeface="Helvetica" charset="0"/>
              <a:cs typeface="Helvetica" charset="0"/>
            </a:endParaRPr>
          </a:p>
        </p:txBody>
      </p:sp>
      <p:sp>
        <p:nvSpPr>
          <p:cNvPr id="4" name="TextBox 3">
            <a:extLst>
              <a:ext uri="{FF2B5EF4-FFF2-40B4-BE49-F238E27FC236}">
                <a16:creationId xmlns:a16="http://schemas.microsoft.com/office/drawing/2014/main" id="{D7DB8EEC-0890-49D0-9743-8806F151E690}"/>
              </a:ext>
            </a:extLst>
          </p:cNvPr>
          <p:cNvSpPr txBox="1"/>
          <p:nvPr/>
        </p:nvSpPr>
        <p:spPr>
          <a:xfrm>
            <a:off x="987137" y="151590"/>
            <a:ext cx="10941628" cy="369332"/>
          </a:xfrm>
          <a:prstGeom prst="rect">
            <a:avLst/>
          </a:prstGeom>
          <a:noFill/>
        </p:spPr>
        <p:txBody>
          <a:bodyPr wrap="square" rtlCol="0">
            <a:spAutoFit/>
          </a:bodyPr>
          <a:lstStyle/>
          <a:p>
            <a:r>
              <a:rPr lang="sv-SE" dirty="0">
                <a:solidFill>
                  <a:schemeClr val="bg1"/>
                </a:solidFill>
              </a:rPr>
              <a:t>September 30</a:t>
            </a:r>
            <a:r>
              <a:rPr lang="sv-SE" baseline="30000" dirty="0">
                <a:solidFill>
                  <a:schemeClr val="bg1"/>
                </a:solidFill>
              </a:rPr>
              <a:t>th</a:t>
            </a:r>
            <a:r>
              <a:rPr lang="sv-SE" dirty="0">
                <a:solidFill>
                  <a:schemeClr val="bg1"/>
                </a:solidFill>
              </a:rPr>
              <a:t>, 2020							Andri Spilker, DS Board</a:t>
            </a:r>
            <a:endParaRPr lang="en-US" dirty="0">
              <a:solidFill>
                <a:schemeClr val="bg1"/>
              </a:solidFill>
            </a:endParaRPr>
          </a:p>
        </p:txBody>
      </p:sp>
    </p:spTree>
    <p:extLst>
      <p:ext uri="{BB962C8B-B14F-4D97-AF65-F5344CB8AC3E}">
        <p14:creationId xmlns:p14="http://schemas.microsoft.com/office/powerpoint/2010/main" val="637382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grpId="2" nodeType="clickEffect">
                                  <p:stCondLst>
                                    <p:cond delay="0"/>
                                  </p:stCondLst>
                                  <p:childTnLst>
                                    <p:animScale>
                                      <p:cBhvr>
                                        <p:cTn id="29"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2" grpId="1"/>
      <p:bldP spid="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2050" y="2382592"/>
            <a:ext cx="8087899" cy="2802107"/>
          </a:xfrm>
        </p:spPr>
      </p:pic>
      <p:pic>
        <p:nvPicPr>
          <p:cNvPr id="3" name="Picture 2" descr="A picture containing person, person, holding, people&#10;&#10;Description automatically generated">
            <a:extLst>
              <a:ext uri="{FF2B5EF4-FFF2-40B4-BE49-F238E27FC236}">
                <a16:creationId xmlns:a16="http://schemas.microsoft.com/office/drawing/2014/main" id="{D3E77BBA-CDF4-F74A-A184-179D72E23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98" y="-19773"/>
            <a:ext cx="11537004" cy="6720008"/>
          </a:xfrm>
          <a:prstGeom prst="rect">
            <a:avLst/>
          </a:prstGeom>
        </p:spPr>
      </p:pic>
    </p:spTree>
    <p:extLst>
      <p:ext uri="{BB962C8B-B14F-4D97-AF65-F5344CB8AC3E}">
        <p14:creationId xmlns:p14="http://schemas.microsoft.com/office/powerpoint/2010/main" val="2184984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unset over a body of water&#10;&#10;Description automatically generated">
            <a:extLst>
              <a:ext uri="{FF2B5EF4-FFF2-40B4-BE49-F238E27FC236}">
                <a16:creationId xmlns:a16="http://schemas.microsoft.com/office/drawing/2014/main" id="{16C0843B-B604-4DC3-B574-D38AD8DDA27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0937" t="13778" r="47118" b="15490"/>
          <a:stretch/>
        </p:blipFill>
        <p:spPr>
          <a:xfrm>
            <a:off x="4309520" y="2007197"/>
            <a:ext cx="3835516" cy="4850803"/>
          </a:xfrm>
          <a:prstGeom prst="rect">
            <a:avLst/>
          </a:prstGeom>
        </p:spPr>
      </p:pic>
      <p:pic>
        <p:nvPicPr>
          <p:cNvPr id="9" name="Picture 8" descr="A close up of a lush green field&#10;&#10;Description automatically generated">
            <a:extLst>
              <a:ext uri="{FF2B5EF4-FFF2-40B4-BE49-F238E27FC236}">
                <a16:creationId xmlns:a16="http://schemas.microsoft.com/office/drawing/2014/main" id="{33F3C216-78EE-414F-9525-B6662905F94F}"/>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r="52929" b="29268"/>
          <a:stretch/>
        </p:blipFill>
        <p:spPr>
          <a:xfrm>
            <a:off x="0" y="2007197"/>
            <a:ext cx="4309520" cy="4850803"/>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6BFD9C05-72F7-4AB7-8D33-2B7D397714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1672" y="240038"/>
            <a:ext cx="1482451" cy="1482451"/>
          </a:xfrm>
          <a:prstGeom prst="rect">
            <a:avLst/>
          </a:prstGeom>
        </p:spPr>
      </p:pic>
      <p:sp>
        <p:nvSpPr>
          <p:cNvPr id="6" name="TextBox 5">
            <a:extLst>
              <a:ext uri="{FF2B5EF4-FFF2-40B4-BE49-F238E27FC236}">
                <a16:creationId xmlns:a16="http://schemas.microsoft.com/office/drawing/2014/main" id="{7CF0D924-C02F-4D0A-AB9D-E9684F7B2335}"/>
              </a:ext>
            </a:extLst>
          </p:cNvPr>
          <p:cNvSpPr txBox="1"/>
          <p:nvPr/>
        </p:nvSpPr>
        <p:spPr>
          <a:xfrm>
            <a:off x="628468" y="2370645"/>
            <a:ext cx="3052584" cy="4247317"/>
          </a:xfrm>
          <a:prstGeom prst="rect">
            <a:avLst/>
          </a:prstGeom>
          <a:noFill/>
        </p:spPr>
        <p:txBody>
          <a:bodyPr wrap="square" rtlCol="0">
            <a:spAutoFit/>
          </a:bodyPr>
          <a:lstStyle/>
          <a:p>
            <a:pPr algn="ctr"/>
            <a:r>
              <a:rPr lang="en-US" sz="3000" dirty="0"/>
              <a:t>Swimming</a:t>
            </a:r>
          </a:p>
          <a:p>
            <a:pPr algn="ctr"/>
            <a:r>
              <a:rPr lang="en-US" sz="3000" dirty="0"/>
              <a:t>Biking</a:t>
            </a:r>
          </a:p>
          <a:p>
            <a:pPr algn="ctr"/>
            <a:r>
              <a:rPr lang="en-US" sz="3000" dirty="0"/>
              <a:t>Golf</a:t>
            </a:r>
          </a:p>
          <a:p>
            <a:pPr algn="ctr"/>
            <a:r>
              <a:rPr lang="en-US" sz="3000" dirty="0"/>
              <a:t>Rowing</a:t>
            </a:r>
          </a:p>
          <a:p>
            <a:pPr algn="ctr"/>
            <a:r>
              <a:rPr lang="en-US" sz="3000" dirty="0" err="1"/>
              <a:t>Padel</a:t>
            </a:r>
            <a:endParaRPr lang="en-US" sz="3000" dirty="0"/>
          </a:p>
          <a:p>
            <a:pPr algn="ctr"/>
            <a:r>
              <a:rPr lang="en-US" sz="3000" dirty="0"/>
              <a:t>Volleyball</a:t>
            </a:r>
          </a:p>
          <a:p>
            <a:pPr algn="ctr"/>
            <a:r>
              <a:rPr lang="en-US" sz="3000" dirty="0"/>
              <a:t>Ultimate Frisbee</a:t>
            </a:r>
          </a:p>
          <a:p>
            <a:pPr algn="ctr"/>
            <a:r>
              <a:rPr lang="en-US" sz="3000" dirty="0"/>
              <a:t>Soccer</a:t>
            </a:r>
          </a:p>
          <a:p>
            <a:pPr algn="ctr"/>
            <a:r>
              <a:rPr lang="en-US" sz="3000" dirty="0"/>
              <a:t>Badminton</a:t>
            </a:r>
          </a:p>
        </p:txBody>
      </p:sp>
      <p:sp>
        <p:nvSpPr>
          <p:cNvPr id="12" name="TextBox 11">
            <a:extLst>
              <a:ext uri="{FF2B5EF4-FFF2-40B4-BE49-F238E27FC236}">
                <a16:creationId xmlns:a16="http://schemas.microsoft.com/office/drawing/2014/main" id="{AB9A9875-D146-4DA6-BFC6-CAFDE37794DF}"/>
              </a:ext>
            </a:extLst>
          </p:cNvPr>
          <p:cNvSpPr txBox="1"/>
          <p:nvPr/>
        </p:nvSpPr>
        <p:spPr>
          <a:xfrm>
            <a:off x="4700986" y="3124547"/>
            <a:ext cx="3052584" cy="2616101"/>
          </a:xfrm>
          <a:prstGeom prst="rect">
            <a:avLst/>
          </a:prstGeom>
          <a:noFill/>
        </p:spPr>
        <p:txBody>
          <a:bodyPr wrap="square" rtlCol="0">
            <a:spAutoFit/>
          </a:bodyPr>
          <a:lstStyle/>
          <a:p>
            <a:pPr algn="ctr"/>
            <a:r>
              <a:rPr lang="en-US" sz="3600" b="1" dirty="0">
                <a:solidFill>
                  <a:schemeClr val="bg1"/>
                </a:solidFill>
              </a:rPr>
              <a:t>Practice</a:t>
            </a:r>
          </a:p>
          <a:p>
            <a:pPr algn="ctr"/>
            <a:r>
              <a:rPr lang="en-US" sz="2800" b="1" dirty="0">
                <a:solidFill>
                  <a:schemeClr val="bg1"/>
                </a:solidFill>
              </a:rPr>
              <a:t>-</a:t>
            </a:r>
          </a:p>
          <a:p>
            <a:pPr algn="ctr"/>
            <a:r>
              <a:rPr lang="en-US" sz="3600" b="1" dirty="0">
                <a:solidFill>
                  <a:schemeClr val="bg1"/>
                </a:solidFill>
              </a:rPr>
              <a:t>Meet</a:t>
            </a:r>
          </a:p>
          <a:p>
            <a:pPr algn="ctr"/>
            <a:r>
              <a:rPr lang="en-US" sz="2800" b="1" dirty="0">
                <a:solidFill>
                  <a:schemeClr val="bg1"/>
                </a:solidFill>
              </a:rPr>
              <a:t>-</a:t>
            </a:r>
          </a:p>
          <a:p>
            <a:pPr algn="ctr"/>
            <a:r>
              <a:rPr lang="en-US" sz="3600" b="1" dirty="0">
                <a:solidFill>
                  <a:schemeClr val="bg1"/>
                </a:solidFill>
              </a:rPr>
              <a:t>Recharge</a:t>
            </a:r>
          </a:p>
        </p:txBody>
      </p:sp>
      <p:sp>
        <p:nvSpPr>
          <p:cNvPr id="13" name="Oval 12">
            <a:extLst>
              <a:ext uri="{FF2B5EF4-FFF2-40B4-BE49-F238E27FC236}">
                <a16:creationId xmlns:a16="http://schemas.microsoft.com/office/drawing/2014/main" id="{C9256CBB-758A-4A64-ADD7-097950AD0D80}"/>
              </a:ext>
            </a:extLst>
          </p:cNvPr>
          <p:cNvSpPr/>
          <p:nvPr/>
        </p:nvSpPr>
        <p:spPr>
          <a:xfrm>
            <a:off x="9006669" y="2438773"/>
            <a:ext cx="2470817" cy="2470817"/>
          </a:xfrm>
          <a:prstGeom prst="ellipse">
            <a:avLst/>
          </a:prstGeom>
          <a:solidFill>
            <a:srgbClr val="FBC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4" name="Rectangle 13">
            <a:extLst>
              <a:ext uri="{FF2B5EF4-FFF2-40B4-BE49-F238E27FC236}">
                <a16:creationId xmlns:a16="http://schemas.microsoft.com/office/drawing/2014/main" id="{443EC302-EE45-4BBC-9F6E-3F4ED9397D32}"/>
              </a:ext>
            </a:extLst>
          </p:cNvPr>
          <p:cNvSpPr/>
          <p:nvPr/>
        </p:nvSpPr>
        <p:spPr>
          <a:xfrm>
            <a:off x="9067170" y="2998634"/>
            <a:ext cx="2349819" cy="584775"/>
          </a:xfrm>
          <a:prstGeom prst="rect">
            <a:avLst/>
          </a:prstGeom>
        </p:spPr>
        <p:txBody>
          <a:bodyPr wrap="square">
            <a:spAutoFit/>
          </a:bodyPr>
          <a:lstStyle/>
          <a:p>
            <a:pPr algn="ctr"/>
            <a:r>
              <a:rPr lang="en-US" sz="3200" b="1" dirty="0"/>
              <a:t>150 SEK</a:t>
            </a:r>
            <a:r>
              <a:rPr lang="en-US" sz="2400" dirty="0"/>
              <a:t>/year</a:t>
            </a:r>
            <a:endParaRPr lang="en-US" sz="3200" dirty="0"/>
          </a:p>
        </p:txBody>
      </p:sp>
      <p:sp>
        <p:nvSpPr>
          <p:cNvPr id="21" name="Rectangle 20">
            <a:extLst>
              <a:ext uri="{FF2B5EF4-FFF2-40B4-BE49-F238E27FC236}">
                <a16:creationId xmlns:a16="http://schemas.microsoft.com/office/drawing/2014/main" id="{6E0802C0-E1EA-42B8-82BD-1126922FE657}"/>
              </a:ext>
            </a:extLst>
          </p:cNvPr>
          <p:cNvSpPr/>
          <p:nvPr/>
        </p:nvSpPr>
        <p:spPr>
          <a:xfrm>
            <a:off x="9067166" y="5114705"/>
            <a:ext cx="2349819" cy="584775"/>
          </a:xfrm>
          <a:prstGeom prst="rect">
            <a:avLst/>
          </a:prstGeom>
        </p:spPr>
        <p:txBody>
          <a:bodyPr wrap="square">
            <a:spAutoFit/>
          </a:bodyPr>
          <a:lstStyle/>
          <a:p>
            <a:pPr algn="ctr"/>
            <a:r>
              <a:rPr lang="en-US" sz="3200" dirty="0"/>
              <a:t>Membership</a:t>
            </a:r>
          </a:p>
        </p:txBody>
      </p:sp>
      <p:sp>
        <p:nvSpPr>
          <p:cNvPr id="23" name="Rectangle 22">
            <a:extLst>
              <a:ext uri="{FF2B5EF4-FFF2-40B4-BE49-F238E27FC236}">
                <a16:creationId xmlns:a16="http://schemas.microsoft.com/office/drawing/2014/main" id="{FB963140-520A-4E63-9090-80697F583D88}"/>
              </a:ext>
            </a:extLst>
          </p:cNvPr>
          <p:cNvSpPr/>
          <p:nvPr/>
        </p:nvSpPr>
        <p:spPr>
          <a:xfrm>
            <a:off x="9128409" y="3682161"/>
            <a:ext cx="2349819" cy="707886"/>
          </a:xfrm>
          <a:prstGeom prst="rect">
            <a:avLst/>
          </a:prstGeom>
        </p:spPr>
        <p:txBody>
          <a:bodyPr wrap="square">
            <a:spAutoFit/>
          </a:bodyPr>
          <a:lstStyle/>
          <a:p>
            <a:pPr algn="ctr"/>
            <a:r>
              <a:rPr lang="en-US" sz="2000" b="1" dirty="0"/>
              <a:t>(additional fee for certain sports)</a:t>
            </a:r>
          </a:p>
        </p:txBody>
      </p:sp>
      <p:sp>
        <p:nvSpPr>
          <p:cNvPr id="27" name="TextBox 26">
            <a:extLst>
              <a:ext uri="{FF2B5EF4-FFF2-40B4-BE49-F238E27FC236}">
                <a16:creationId xmlns:a16="http://schemas.microsoft.com/office/drawing/2014/main" id="{68A3CE3E-9A2E-4AB3-B3DC-C369EA614D22}"/>
              </a:ext>
            </a:extLst>
          </p:cNvPr>
          <p:cNvSpPr txBox="1"/>
          <p:nvPr/>
        </p:nvSpPr>
        <p:spPr>
          <a:xfrm>
            <a:off x="8695820" y="5873122"/>
            <a:ext cx="3092513" cy="646331"/>
          </a:xfrm>
          <a:prstGeom prst="rect">
            <a:avLst/>
          </a:prstGeom>
          <a:noFill/>
        </p:spPr>
        <p:txBody>
          <a:bodyPr wrap="none" rtlCol="0">
            <a:spAutoFit/>
          </a:bodyPr>
          <a:lstStyle/>
          <a:p>
            <a:r>
              <a:rPr lang="en-US" sz="3600" b="1" dirty="0"/>
              <a:t>cis-chalmers.se</a:t>
            </a:r>
          </a:p>
        </p:txBody>
      </p:sp>
      <p:pic>
        <p:nvPicPr>
          <p:cNvPr id="29" name="Picture 28">
            <a:extLst>
              <a:ext uri="{FF2B5EF4-FFF2-40B4-BE49-F238E27FC236}">
                <a16:creationId xmlns:a16="http://schemas.microsoft.com/office/drawing/2014/main" id="{1D5966D8-1FCD-4A5E-BBF9-C745B2B4DC6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2055" y="240038"/>
            <a:ext cx="1893858" cy="1482451"/>
          </a:xfrm>
          <a:prstGeom prst="rect">
            <a:avLst/>
          </a:prstGeom>
        </p:spPr>
      </p:pic>
      <p:sp>
        <p:nvSpPr>
          <p:cNvPr id="16" name="Rectangle 15">
            <a:extLst>
              <a:ext uri="{FF2B5EF4-FFF2-40B4-BE49-F238E27FC236}">
                <a16:creationId xmlns:a16="http://schemas.microsoft.com/office/drawing/2014/main" id="{C7E99D2B-1674-4CFD-9794-A12986454D52}"/>
              </a:ext>
            </a:extLst>
          </p:cNvPr>
          <p:cNvSpPr/>
          <p:nvPr/>
        </p:nvSpPr>
        <p:spPr>
          <a:xfrm>
            <a:off x="3899882" y="658097"/>
            <a:ext cx="8221918" cy="646331"/>
          </a:xfrm>
          <a:prstGeom prst="rect">
            <a:avLst/>
          </a:prstGeom>
        </p:spPr>
        <p:txBody>
          <a:bodyPr wrap="square">
            <a:spAutoFit/>
          </a:bodyPr>
          <a:lstStyle/>
          <a:p>
            <a:pPr algn="ctr"/>
            <a:r>
              <a:rPr lang="en-US" sz="3600" b="1" dirty="0">
                <a:cs typeface="Calibri Light" panose="020F0302020204030204" pitchFamily="34" charset="0"/>
              </a:rPr>
              <a:t>Chalmers Student Union Sport Association</a:t>
            </a:r>
          </a:p>
        </p:txBody>
      </p:sp>
      <p:cxnSp>
        <p:nvCxnSpPr>
          <p:cNvPr id="7" name="Straight Connector 6">
            <a:extLst>
              <a:ext uri="{FF2B5EF4-FFF2-40B4-BE49-F238E27FC236}">
                <a16:creationId xmlns:a16="http://schemas.microsoft.com/office/drawing/2014/main" id="{6ACE23A2-8238-424E-97EC-4461CF423816}"/>
              </a:ext>
            </a:extLst>
          </p:cNvPr>
          <p:cNvCxnSpPr/>
          <p:nvPr/>
        </p:nvCxnSpPr>
        <p:spPr>
          <a:xfrm>
            <a:off x="0" y="2007197"/>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90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animBg="1"/>
      <p:bldP spid="14" grpId="0"/>
      <p:bldP spid="21" grpId="0"/>
      <p:bldP spid="23"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68527"/>
            <a:ext cx="10515600" cy="1325563"/>
          </a:xfrm>
        </p:spPr>
        <p:txBody>
          <a:bodyPr/>
          <a:lstStyle/>
          <a:p>
            <a:r>
              <a:rPr lang="en-US" b="1" dirty="0">
                <a:solidFill>
                  <a:schemeClr val="bg1"/>
                </a:solidFill>
                <a:latin typeface="Arial" panose="020B0604020202020204" pitchFamily="34" charset="0"/>
                <a:cs typeface="Arial" panose="020B0604020202020204" pitchFamily="34" charset="0"/>
              </a:rPr>
              <a:t>Activities by the DS Board</a:t>
            </a:r>
          </a:p>
        </p:txBody>
      </p:sp>
      <p:sp>
        <p:nvSpPr>
          <p:cNvPr id="3" name="Content Placeholder 2"/>
          <p:cNvSpPr>
            <a:spLocks noGrp="1"/>
          </p:cNvSpPr>
          <p:nvPr>
            <p:ph idx="1"/>
          </p:nvPr>
        </p:nvSpPr>
        <p:spPr>
          <a:xfrm>
            <a:off x="838200" y="1994090"/>
            <a:ext cx="6133539" cy="4732174"/>
          </a:xfrm>
        </p:spPr>
        <p:txBody>
          <a:bodyPr>
            <a:normAutofit lnSpcReduction="10000"/>
          </a:bodyPr>
          <a:lstStyle/>
          <a:p>
            <a:r>
              <a:rPr lang="en-US" dirty="0">
                <a:solidFill>
                  <a:schemeClr val="bg1"/>
                </a:solidFill>
                <a:latin typeface="Arial" panose="020B0604020202020204" pitchFamily="34" charset="0"/>
                <a:cs typeface="Arial" panose="020B0604020202020204" pitchFamily="34" charset="0"/>
              </a:rPr>
              <a:t>Supervisor of the year (soon!)</a:t>
            </a:r>
          </a:p>
          <a:p>
            <a:r>
              <a:rPr lang="en-US" dirty="0">
                <a:solidFill>
                  <a:schemeClr val="bg1"/>
                </a:solidFill>
                <a:latin typeface="Arial" panose="020B0604020202020204" pitchFamily="34" charset="0"/>
                <a:cs typeface="Arial" panose="020B0604020202020204" pitchFamily="34" charset="0"/>
              </a:rPr>
              <a:t>Newsletter (quarterly)</a:t>
            </a:r>
          </a:p>
          <a:p>
            <a:r>
              <a:rPr lang="en-US" dirty="0">
                <a:solidFill>
                  <a:schemeClr val="bg1"/>
                </a:solidFill>
                <a:latin typeface="Arial" panose="020B0604020202020204" pitchFamily="34" charset="0"/>
                <a:cs typeface="Arial" panose="020B0604020202020204" pitchFamily="34" charset="0"/>
              </a:rPr>
              <a:t>Election Committee</a:t>
            </a:r>
          </a:p>
          <a:p>
            <a:r>
              <a:rPr lang="en-US" dirty="0">
                <a:solidFill>
                  <a:schemeClr val="bg1"/>
                </a:solidFill>
                <a:latin typeface="Arial" panose="020B0604020202020204" pitchFamily="34" charset="0"/>
                <a:cs typeface="Arial" panose="020B0604020202020204" pitchFamily="34" charset="0"/>
              </a:rPr>
              <a:t>Introduction Day</a:t>
            </a:r>
          </a:p>
          <a:p>
            <a:r>
              <a:rPr lang="en-US" dirty="0">
                <a:solidFill>
                  <a:schemeClr val="bg1"/>
                </a:solidFill>
                <a:latin typeface="Arial" panose="020B0604020202020204" pitchFamily="34" charset="0"/>
                <a:cs typeface="Arial" panose="020B0604020202020204" pitchFamily="34" charset="0"/>
              </a:rPr>
              <a:t>CHARM Alumni Event</a:t>
            </a:r>
          </a:p>
          <a:p>
            <a:r>
              <a:rPr lang="en-US" dirty="0">
                <a:solidFill>
                  <a:schemeClr val="bg1"/>
                </a:solidFill>
                <a:latin typeface="Arial" panose="020B0604020202020204" pitchFamily="34" charset="0"/>
                <a:cs typeface="Arial" panose="020B0604020202020204" pitchFamily="34" charset="0"/>
              </a:rPr>
              <a:t>Social Activities</a:t>
            </a:r>
          </a:p>
          <a:p>
            <a:pPr marL="0" indent="0">
              <a:buNone/>
            </a:pPr>
            <a:r>
              <a:rPr lang="en-US" dirty="0">
                <a:solidFill>
                  <a:schemeClr val="bg1"/>
                </a:solidFill>
                <a:latin typeface="Arial" panose="020B0604020202020204" pitchFamily="34" charset="0"/>
                <a:cs typeface="Arial" panose="020B0604020202020204" pitchFamily="34" charset="0"/>
              </a:rPr>
              <a:t>Also,</a:t>
            </a:r>
          </a:p>
          <a:p>
            <a:pPr marL="0" indent="0">
              <a:buNone/>
            </a:pPr>
            <a:r>
              <a:rPr lang="en-US" dirty="0">
                <a:solidFill>
                  <a:schemeClr val="bg1"/>
                </a:solidFill>
                <a:latin typeface="Arial" panose="020B0604020202020204" pitchFamily="34" charset="0"/>
                <a:cs typeface="Arial" panose="020B0604020202020204" pitchFamily="34" charset="0"/>
              </a:rPr>
              <a:t>Representation of PhD students at CHARM</a:t>
            </a:r>
          </a:p>
          <a:p>
            <a:pPr marL="0" indent="0">
              <a:buNone/>
            </a:pPr>
            <a:r>
              <a:rPr lang="en-US" dirty="0">
                <a:solidFill>
                  <a:schemeClr val="bg1"/>
                </a:solidFill>
                <a:latin typeface="Arial" panose="020B0604020202020204" pitchFamily="34" charset="0"/>
                <a:cs typeface="Arial" panose="020B0604020202020204" pitchFamily="34" charset="0"/>
              </a:rPr>
              <a:t>Wage negotiations</a:t>
            </a:r>
            <a:r>
              <a:rPr lang="mr-IN" dirty="0">
                <a:solidFill>
                  <a:schemeClr val="bg1"/>
                </a:solidFill>
                <a:latin typeface="Arial" panose="020B0604020202020204" pitchFamily="34" charset="0"/>
                <a:cs typeface="Arial" panose="020B0604020202020204" pitchFamily="34" charset="0"/>
              </a:rPr>
              <a:t>…</a:t>
            </a:r>
            <a:r>
              <a:rPr lang="en-US" dirty="0">
                <a:solidFill>
                  <a:schemeClr val="bg1"/>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6E73D1F5-AADC-6D48-A779-841FBC5FE7E8}"/>
              </a:ext>
            </a:extLst>
          </p:cNvPr>
          <p:cNvPicPr>
            <a:picLocks noChangeAspect="1"/>
          </p:cNvPicPr>
          <p:nvPr/>
        </p:nvPicPr>
        <p:blipFill>
          <a:blip r:embed="rId3"/>
          <a:stretch>
            <a:fillRect/>
          </a:stretch>
        </p:blipFill>
        <p:spPr>
          <a:xfrm>
            <a:off x="0" y="-9007"/>
            <a:ext cx="831273" cy="831273"/>
          </a:xfrm>
          <a:prstGeom prst="rect">
            <a:avLst/>
          </a:prstGeom>
        </p:spPr>
      </p:pic>
      <p:sp>
        <p:nvSpPr>
          <p:cNvPr id="5" name="Rectangle 4">
            <a:extLst>
              <a:ext uri="{FF2B5EF4-FFF2-40B4-BE49-F238E27FC236}">
                <a16:creationId xmlns:a16="http://schemas.microsoft.com/office/drawing/2014/main" id="{E559A6A4-DD63-BC41-8D17-24A7CB870F63}"/>
              </a:ext>
            </a:extLst>
          </p:cNvPr>
          <p:cNvSpPr/>
          <p:nvPr/>
        </p:nvSpPr>
        <p:spPr>
          <a:xfrm>
            <a:off x="831272" y="-12104"/>
            <a:ext cx="11360727"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solidFill>
                <a:srgbClr val="00B05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8090115" y="13297"/>
            <a:ext cx="4108812" cy="2130712"/>
          </a:xfrm>
          <a:prstGeom prst="rect">
            <a:avLst/>
          </a:prstGeom>
        </p:spPr>
      </p:pic>
      <p:pic>
        <p:nvPicPr>
          <p:cNvPr id="3076" name="Picture 4" descr="Charm fai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5726" y="2144009"/>
            <a:ext cx="3936273" cy="26220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may contain: 5 people, people sitting and indo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6866" y="3941244"/>
            <a:ext cx="4375133" cy="291675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o photo description available."/>
          <p:cNvPicPr>
            <a:picLocks noChangeAspect="1" noChangeArrowheads="1"/>
          </p:cNvPicPr>
          <p:nvPr/>
        </p:nvPicPr>
        <p:blipFill rotWithShape="1">
          <a:blip r:embed="rId7">
            <a:extLst>
              <a:ext uri="{28A0092B-C50C-407E-A947-70E740481C1C}">
                <a14:useLocalDpi xmlns:a14="http://schemas.microsoft.com/office/drawing/2010/main" val="0"/>
              </a:ext>
            </a:extLst>
          </a:blip>
          <a:srcRect l="9624" t="16553" r="15307" b="14512"/>
          <a:stretch/>
        </p:blipFill>
        <p:spPr bwMode="auto">
          <a:xfrm>
            <a:off x="10833462" y="3941244"/>
            <a:ext cx="1358537" cy="1240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78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2000" fill="hold"/>
                                        <p:tgtEl>
                                          <p:spTgt spid="3">
                                            <p:txEl>
                                              <p:pRg st="3" end="3"/>
                                            </p:txEl>
                                          </p:spTgt>
                                        </p:tgtEl>
                                      </p:cBhvr>
                                      <p:by x="150000" y="15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3080"/>
                                        </p:tgtEl>
                                        <p:attrNameLst>
                                          <p:attrName>style.visibility</p:attrName>
                                        </p:attrNameLst>
                                      </p:cBhvr>
                                      <p:to>
                                        <p:strVal val="visible"/>
                                      </p:to>
                                    </p:set>
                                    <p:anim calcmode="lin" valueType="num">
                                      <p:cBhvr additive="base">
                                        <p:cTn id="34" dur="500" fill="hold"/>
                                        <p:tgtEl>
                                          <p:spTgt spid="3080"/>
                                        </p:tgtEl>
                                        <p:attrNameLst>
                                          <p:attrName>ppt_x</p:attrName>
                                        </p:attrNameLst>
                                      </p:cBhvr>
                                      <p:tavLst>
                                        <p:tav tm="0">
                                          <p:val>
                                            <p:strVal val="1+#ppt_w/2"/>
                                          </p:val>
                                        </p:tav>
                                        <p:tav tm="100000">
                                          <p:val>
                                            <p:strVal val="#ppt_x"/>
                                          </p:val>
                                        </p:tav>
                                      </p:tavLst>
                                    </p:anim>
                                    <p:anim calcmode="lin" valueType="num">
                                      <p:cBhvr additive="base">
                                        <p:cTn id="35" dur="500" fill="hold"/>
                                        <p:tgtEl>
                                          <p:spTgt spid="3080"/>
                                        </p:tgtEl>
                                        <p:attrNameLst>
                                          <p:attrName>ppt_y</p:attrName>
                                        </p:attrNameLst>
                                      </p:cBhvr>
                                      <p:tavLst>
                                        <p:tav tm="0">
                                          <p:val>
                                            <p:strVal val="#ppt_y"/>
                                          </p:val>
                                        </p:tav>
                                        <p:tav tm="100000">
                                          <p:val>
                                            <p:strVal val="#ppt_y"/>
                                          </p:val>
                                        </p:tav>
                                      </p:tavLst>
                                    </p:anim>
                                  </p:childTnLst>
                                </p:cTn>
                              </p:par>
                              <p:par>
                                <p:cTn id="36" presetID="5" presetClass="entr" presetSubtype="10" fill="hold" nodeType="withEffect">
                                  <p:stCondLst>
                                    <p:cond delay="0"/>
                                  </p:stCondLst>
                                  <p:childTnLst>
                                    <p:set>
                                      <p:cBhvr>
                                        <p:cTn id="37" dur="1" fill="hold">
                                          <p:stCondLst>
                                            <p:cond delay="0"/>
                                          </p:stCondLst>
                                        </p:cTn>
                                        <p:tgtEl>
                                          <p:spTgt spid="3076"/>
                                        </p:tgtEl>
                                        <p:attrNameLst>
                                          <p:attrName>style.visibility</p:attrName>
                                        </p:attrNameLst>
                                      </p:cBhvr>
                                      <p:to>
                                        <p:strVal val="visible"/>
                                      </p:to>
                                    </p:set>
                                    <p:animEffect transition="in" filter="checkerboard(across)">
                                      <p:cBhvr>
                                        <p:cTn id="38" dur="500"/>
                                        <p:tgtEl>
                                          <p:spTgt spid="307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nodeType="clickEffect">
                                  <p:stCondLst>
                                    <p:cond delay="0"/>
                                  </p:stCondLst>
                                  <p:childTnLst>
                                    <p:set>
                                      <p:cBhvr>
                                        <p:cTn id="50" dur="1" fill="hold">
                                          <p:stCondLst>
                                            <p:cond delay="0"/>
                                          </p:stCondLst>
                                        </p:cTn>
                                        <p:tgtEl>
                                          <p:spTgt spid="3078"/>
                                        </p:tgtEl>
                                        <p:attrNameLst>
                                          <p:attrName>style.visibility</p:attrName>
                                        </p:attrNameLst>
                                      </p:cBhvr>
                                      <p:to>
                                        <p:strVal val="visible"/>
                                      </p:to>
                                    </p:set>
                                    <p:animEffect transition="in" filter="checkerboard(across)">
                                      <p:cBhvr>
                                        <p:cTn id="51" dur="500"/>
                                        <p:tgtEl>
                                          <p:spTgt spid="3078"/>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405" y="708833"/>
            <a:ext cx="12185595" cy="2510971"/>
          </a:xfrm>
          <a:prstGeom prst="rect">
            <a:avLst/>
          </a:prstGeom>
        </p:spPr>
      </p:pic>
      <p:sp>
        <p:nvSpPr>
          <p:cNvPr id="9" name="Rectangle 8"/>
          <p:cNvSpPr/>
          <p:nvPr/>
        </p:nvSpPr>
        <p:spPr>
          <a:xfrm>
            <a:off x="1239864" y="3693212"/>
            <a:ext cx="9438467" cy="2010342"/>
          </a:xfrm>
          <a:prstGeom prst="rect">
            <a:avLst/>
          </a:prstGeom>
          <a:solidFill>
            <a:srgbClr val="83ADDF"/>
          </a:solidFill>
          <a:ln>
            <a:solidFill>
              <a:srgbClr val="FFFF00"/>
            </a:solidFill>
          </a:ln>
          <a:effectLst>
            <a:glow rad="101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glow rad="63500">
                    <a:schemeClr val="accent2">
                      <a:satMod val="175000"/>
                      <a:alpha val="40000"/>
                    </a:schemeClr>
                  </a:glow>
                </a:effectLst>
                <a:latin typeface="Imprint MT Shadow" charset="0"/>
                <a:ea typeface="Imprint MT Shadow" charset="0"/>
                <a:cs typeface="Imprint MT Shadow" charset="0"/>
              </a:rPr>
              <a:t>URL of the website – </a:t>
            </a:r>
            <a:r>
              <a:rPr lang="en-US" sz="4400" b="1" dirty="0">
                <a:solidFill>
                  <a:srgbClr val="FF0000"/>
                </a:solidFill>
                <a:effectLst>
                  <a:glow rad="63500">
                    <a:schemeClr val="accent2">
                      <a:satMod val="175000"/>
                      <a:alpha val="40000"/>
                    </a:schemeClr>
                  </a:glow>
                </a:effectLst>
                <a:latin typeface="Imprint MT Shadow" charset="0"/>
                <a:ea typeface="Imprint MT Shadow" charset="0"/>
                <a:cs typeface="Imprint MT Shadow" charset="0"/>
              </a:rPr>
              <a:t>bookmark it NOW!</a:t>
            </a:r>
          </a:p>
          <a:p>
            <a:pPr algn="ctr"/>
            <a:r>
              <a:rPr lang="en-US" sz="3600" dirty="0">
                <a:effectLst>
                  <a:glow rad="63500">
                    <a:schemeClr val="accent2">
                      <a:satMod val="175000"/>
                      <a:alpha val="40000"/>
                    </a:schemeClr>
                  </a:glow>
                </a:effectLst>
                <a:latin typeface="Arial" charset="0"/>
                <a:ea typeface="Arial" charset="0"/>
                <a:cs typeface="Arial" charset="0"/>
                <a:hlinkClick r:id="rId4"/>
              </a:rPr>
              <a:t>https://www.dokt.chs.chalmers.se/</a:t>
            </a:r>
            <a:endParaRPr lang="en-US" sz="3600" dirty="0">
              <a:effectLst>
                <a:glow rad="63500">
                  <a:schemeClr val="accent2">
                    <a:satMod val="175000"/>
                    <a:alpha val="40000"/>
                  </a:schemeClr>
                </a:glow>
              </a:effectLst>
              <a:latin typeface="Arial" charset="0"/>
              <a:ea typeface="Arial" charset="0"/>
              <a:cs typeface="Arial" charset="0"/>
            </a:endParaRPr>
          </a:p>
        </p:txBody>
      </p:sp>
      <p:pic>
        <p:nvPicPr>
          <p:cNvPr id="10" name="Picture 9">
            <a:extLst>
              <a:ext uri="{FF2B5EF4-FFF2-40B4-BE49-F238E27FC236}">
                <a16:creationId xmlns:a16="http://schemas.microsoft.com/office/drawing/2014/main" id="{6E73D1F5-AADC-6D48-A779-841FBC5FE7E8}"/>
              </a:ext>
            </a:extLst>
          </p:cNvPr>
          <p:cNvPicPr>
            <a:picLocks noChangeAspect="1"/>
          </p:cNvPicPr>
          <p:nvPr/>
        </p:nvPicPr>
        <p:blipFill>
          <a:blip r:embed="rId5"/>
          <a:stretch>
            <a:fillRect/>
          </a:stretch>
        </p:blipFill>
        <p:spPr>
          <a:xfrm>
            <a:off x="1" y="-9006"/>
            <a:ext cx="731520" cy="731520"/>
          </a:xfrm>
          <a:prstGeom prst="rect">
            <a:avLst/>
          </a:prstGeom>
        </p:spPr>
      </p:pic>
      <p:sp>
        <p:nvSpPr>
          <p:cNvPr id="11" name="Rectangle 10">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solidFill>
                <a:srgbClr val="00B050"/>
              </a:solidFill>
            </a:endParaRPr>
          </a:p>
        </p:txBody>
      </p:sp>
    </p:spTree>
    <p:extLst>
      <p:ext uri="{BB962C8B-B14F-4D97-AF65-F5344CB8AC3E}">
        <p14:creationId xmlns:p14="http://schemas.microsoft.com/office/powerpoint/2010/main" val="308990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CFFD4-555F-4303-9DCD-6B1B224A8A66}"/>
              </a:ext>
            </a:extLst>
          </p:cNvPr>
          <p:cNvSpPr>
            <a:spLocks noGrp="1"/>
          </p:cNvSpPr>
          <p:nvPr>
            <p:ph type="title"/>
          </p:nvPr>
        </p:nvSpPr>
        <p:spPr>
          <a:xfrm>
            <a:off x="838200" y="604448"/>
            <a:ext cx="10515600" cy="1325563"/>
          </a:xfrm>
        </p:spPr>
        <p:txBody>
          <a:bodyPr/>
          <a:lstStyle/>
          <a:p>
            <a:pPr>
              <a:lnSpc>
                <a:spcPct val="100000"/>
              </a:lnSpc>
            </a:pPr>
            <a:r>
              <a:rPr lang="en-US" dirty="0">
                <a:solidFill>
                  <a:schemeClr val="bg1"/>
                </a:solidFill>
                <a:latin typeface="Arial" panose="020B0604020202020204" pitchFamily="34" charset="0"/>
                <a:cs typeface="Arial" panose="020B0604020202020204" pitchFamily="34" charset="0"/>
              </a:rPr>
              <a:t>Useful links</a:t>
            </a:r>
            <a:endParaRPr lang="sv-SE"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E94FB08-1A13-44C5-AA7C-CF2553EAFFB5}"/>
              </a:ext>
            </a:extLst>
          </p:cNvPr>
          <p:cNvSpPr>
            <a:spLocks noGrp="1"/>
          </p:cNvSpPr>
          <p:nvPr>
            <p:ph idx="1"/>
          </p:nvPr>
        </p:nvSpPr>
        <p:spPr/>
        <p:txBody>
          <a:bodyPr>
            <a:normAutofit fontScale="70000" lnSpcReduction="20000"/>
          </a:bodyPr>
          <a:lstStyle/>
          <a:p>
            <a:pPr>
              <a:lnSpc>
                <a:spcPct val="120000"/>
              </a:lnSpc>
            </a:pPr>
            <a:r>
              <a:rPr lang="en-US" dirty="0">
                <a:solidFill>
                  <a:schemeClr val="bg1"/>
                </a:solidFill>
                <a:latin typeface="Arial" panose="020B0604020202020204" pitchFamily="34" charset="0"/>
                <a:cs typeface="Arial" panose="020B0604020202020204" pitchFamily="34" charset="0"/>
              </a:rPr>
              <a:t>Handbook for doctoral studies</a:t>
            </a:r>
          </a:p>
          <a:p>
            <a:pPr lvl="1">
              <a:lnSpc>
                <a:spcPct val="120000"/>
              </a:lnSpc>
            </a:pPr>
            <a:r>
              <a:rPr lang="sv-SE" dirty="0">
                <a:solidFill>
                  <a:schemeClr val="bg1"/>
                </a:solidFill>
                <a:latin typeface="Arial" panose="020B0604020202020204" pitchFamily="34" charset="0"/>
                <a:cs typeface="Arial" panose="020B0604020202020204" pitchFamily="34" charset="0"/>
                <a:hlinkClick r:id="rId2"/>
              </a:rPr>
              <a:t>https://student.portal.chalmers.se/doctoralportal/handbook/Pages/default.aspx</a:t>
            </a:r>
            <a:endParaRPr lang="en-US" dirty="0">
              <a:solidFill>
                <a:schemeClr val="bg1"/>
              </a:solidFill>
              <a:latin typeface="Arial" panose="020B0604020202020204" pitchFamily="34" charset="0"/>
              <a:cs typeface="Arial" panose="020B0604020202020204" pitchFamily="34" charset="0"/>
            </a:endParaRPr>
          </a:p>
          <a:p>
            <a:pPr>
              <a:lnSpc>
                <a:spcPct val="120000"/>
              </a:lnSpc>
            </a:pPr>
            <a:r>
              <a:rPr lang="en-US" dirty="0">
                <a:solidFill>
                  <a:schemeClr val="bg1"/>
                </a:solidFill>
                <a:latin typeface="Arial" panose="020B0604020202020204" pitchFamily="34" charset="0"/>
                <a:cs typeface="Arial" panose="020B0604020202020204" pitchFamily="34" charset="0"/>
              </a:rPr>
              <a:t>DS homepage</a:t>
            </a:r>
          </a:p>
          <a:p>
            <a:pPr lvl="1">
              <a:lnSpc>
                <a:spcPct val="120000"/>
              </a:lnSpc>
            </a:pPr>
            <a:r>
              <a:rPr lang="en-US" dirty="0">
                <a:solidFill>
                  <a:schemeClr val="bg1"/>
                </a:solidFill>
                <a:latin typeface="Arial" panose="020B0604020202020204" pitchFamily="34" charset="0"/>
                <a:cs typeface="Arial" panose="020B0604020202020204" pitchFamily="34" charset="0"/>
                <a:hlinkClick r:id="rId3"/>
              </a:rPr>
              <a:t>www.dokt.chs.chalmers.se</a:t>
            </a:r>
            <a:endParaRPr lang="en-US" dirty="0">
              <a:solidFill>
                <a:schemeClr val="bg1"/>
              </a:solidFill>
              <a:latin typeface="Arial" panose="020B0604020202020204" pitchFamily="34" charset="0"/>
              <a:cs typeface="Arial" panose="020B0604020202020204" pitchFamily="34" charset="0"/>
            </a:endParaRPr>
          </a:p>
          <a:p>
            <a:pPr lvl="1">
              <a:lnSpc>
                <a:spcPct val="120000"/>
              </a:lnSpc>
            </a:pPr>
            <a:r>
              <a:rPr lang="en-US" dirty="0">
                <a:solidFill>
                  <a:schemeClr val="bg1"/>
                </a:solidFill>
                <a:latin typeface="Arial" panose="020B0604020202020204" pitchFamily="34" charset="0"/>
                <a:cs typeface="Arial" panose="020B0604020202020204" pitchFamily="34" charset="0"/>
              </a:rPr>
              <a:t>Rules of Procedure: </a:t>
            </a:r>
            <a:r>
              <a:rPr lang="en-US" dirty="0">
                <a:solidFill>
                  <a:schemeClr val="bg1"/>
                </a:solidFill>
                <a:latin typeface="Arial" panose="020B0604020202020204" pitchFamily="34" charset="0"/>
                <a:cs typeface="Arial" panose="020B0604020202020204" pitchFamily="34" charset="0"/>
                <a:hlinkClick r:id="rId4"/>
              </a:rPr>
              <a:t>https://www.dokt.chs.chalmers.se/documents/2020/08/rules-of-procedure-doctoral-programmes-eng-new-22-06-2020.pdf/</a:t>
            </a:r>
            <a:endParaRPr lang="en-US" dirty="0">
              <a:solidFill>
                <a:schemeClr val="bg1"/>
              </a:solidFill>
              <a:latin typeface="Arial" panose="020B0604020202020204" pitchFamily="34" charset="0"/>
              <a:cs typeface="Arial" panose="020B0604020202020204" pitchFamily="34" charset="0"/>
            </a:endParaRPr>
          </a:p>
          <a:p>
            <a:pPr lvl="1">
              <a:lnSpc>
                <a:spcPct val="120000"/>
              </a:lnSpc>
            </a:pPr>
            <a:r>
              <a:rPr lang="en-US" dirty="0">
                <a:solidFill>
                  <a:schemeClr val="bg1"/>
                </a:solidFill>
                <a:latin typeface="Arial" panose="020B0604020202020204" pitchFamily="34" charset="0"/>
                <a:cs typeface="Arial" panose="020B0604020202020204" pitchFamily="34" charset="0"/>
              </a:rPr>
              <a:t>Collective agreement: </a:t>
            </a:r>
            <a:r>
              <a:rPr lang="en-US" dirty="0">
                <a:solidFill>
                  <a:schemeClr val="bg1"/>
                </a:solidFill>
                <a:latin typeface="Arial" panose="020B0604020202020204" pitchFamily="34" charset="0"/>
                <a:cs typeface="Arial" panose="020B0604020202020204" pitchFamily="34" charset="0"/>
                <a:hlinkClick r:id="rId5"/>
              </a:rPr>
              <a:t>https://www.dokt.chs.chalmers.se/media/Collective-agreement_Finalt-uppdaterat-kollektivavtal-130930.pdf</a:t>
            </a:r>
            <a:endParaRPr lang="en-US" dirty="0">
              <a:solidFill>
                <a:schemeClr val="bg1"/>
              </a:solidFill>
              <a:latin typeface="Arial" panose="020B0604020202020204" pitchFamily="34" charset="0"/>
              <a:cs typeface="Arial" panose="020B0604020202020204" pitchFamily="34" charset="0"/>
            </a:endParaRPr>
          </a:p>
          <a:p>
            <a:pPr>
              <a:lnSpc>
                <a:spcPct val="120000"/>
              </a:lnSpc>
            </a:pPr>
            <a:r>
              <a:rPr lang="en-US" dirty="0">
                <a:solidFill>
                  <a:schemeClr val="bg1"/>
                </a:solidFill>
                <a:latin typeface="Arial" panose="020B0604020202020204" pitchFamily="34" charset="0"/>
                <a:cs typeface="Arial" panose="020B0604020202020204" pitchFamily="34" charset="0"/>
              </a:rPr>
              <a:t>Intranet: </a:t>
            </a:r>
          </a:p>
          <a:p>
            <a:pPr lvl="1">
              <a:lnSpc>
                <a:spcPct val="120000"/>
              </a:lnSpc>
            </a:pPr>
            <a:r>
              <a:rPr lang="en-US" dirty="0">
                <a:solidFill>
                  <a:schemeClr val="accent5"/>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https://intranet.chalmers.se/</a:t>
            </a:r>
            <a:endParaRPr lang="en-US" dirty="0">
              <a:solidFill>
                <a:schemeClr val="accent5"/>
              </a:solidFill>
              <a:latin typeface="Arial" panose="020B0604020202020204" pitchFamily="34" charset="0"/>
              <a:cs typeface="Arial" panose="020B0604020202020204" pitchFamily="34" charset="0"/>
            </a:endParaRPr>
          </a:p>
          <a:p>
            <a:pPr>
              <a:lnSpc>
                <a:spcPct val="120000"/>
              </a:lnSpc>
            </a:pPr>
            <a:r>
              <a:rPr lang="en-US" dirty="0" err="1">
                <a:solidFill>
                  <a:schemeClr val="bg1"/>
                </a:solidFill>
                <a:latin typeface="Arial" panose="020B0604020202020204" pitchFamily="34" charset="0"/>
                <a:cs typeface="Arial" panose="020B0604020202020204" pitchFamily="34" charset="0"/>
              </a:rPr>
              <a:t>Harrassment</a:t>
            </a:r>
            <a:endParaRPr lang="en-US" dirty="0">
              <a:solidFill>
                <a:schemeClr val="bg1"/>
              </a:solidFill>
              <a:latin typeface="Arial" panose="020B0604020202020204" pitchFamily="34" charset="0"/>
              <a:cs typeface="Arial" panose="020B0604020202020204" pitchFamily="34" charset="0"/>
            </a:endParaRPr>
          </a:p>
          <a:p>
            <a:pPr lvl="1">
              <a:lnSpc>
                <a:spcPct val="120000"/>
              </a:lnSpc>
            </a:pPr>
            <a:r>
              <a:rPr lang="sv-SE" dirty="0">
                <a:solidFill>
                  <a:schemeClr val="bg1"/>
                </a:solidFill>
                <a:latin typeface="Arial" panose="020B0604020202020204" pitchFamily="34" charset="0"/>
                <a:cs typeface="Arial" panose="020B0604020202020204" pitchFamily="34" charset="0"/>
                <a:hlinkClick r:id="rId7"/>
              </a:rPr>
              <a:t>http://www.chalmers.se/insidan/EN/employment/harassment</a:t>
            </a:r>
            <a:endParaRPr lang="sv-SE"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E73D1F5-AADC-6D48-A779-841FBC5FE7E8}"/>
              </a:ext>
            </a:extLst>
          </p:cNvPr>
          <p:cNvPicPr>
            <a:picLocks noChangeAspect="1"/>
          </p:cNvPicPr>
          <p:nvPr/>
        </p:nvPicPr>
        <p:blipFill>
          <a:blip r:embed="rId8"/>
          <a:stretch>
            <a:fillRect/>
          </a:stretch>
        </p:blipFill>
        <p:spPr>
          <a:xfrm>
            <a:off x="1" y="-9006"/>
            <a:ext cx="731520" cy="731520"/>
          </a:xfrm>
          <a:prstGeom prst="rect">
            <a:avLst/>
          </a:prstGeom>
        </p:spPr>
      </p:pic>
      <p:sp>
        <p:nvSpPr>
          <p:cNvPr id="6" name="Rectangle 5">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6496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3ADDF"/>
        </a:solidFill>
        <a:effectLst/>
      </p:bgPr>
    </p:bg>
    <p:spTree>
      <p:nvGrpSpPr>
        <p:cNvPr id="1" name=""/>
        <p:cNvGrpSpPr/>
        <p:nvPr/>
      </p:nvGrpSpPr>
      <p:grpSpPr>
        <a:xfrm>
          <a:off x="0" y="0"/>
          <a:ext cx="0" cy="0"/>
          <a:chOff x="0" y="0"/>
          <a:chExt cx="0" cy="0"/>
        </a:xfrm>
      </p:grpSpPr>
      <p:pic>
        <p:nvPicPr>
          <p:cNvPr id="11268" name="Picture 4" descr="Image result for oh no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442" y="-9006"/>
            <a:ext cx="8791697" cy="51144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8811F41-F4AB-4CC8-8A2E-C68CAA31639D}"/>
              </a:ext>
            </a:extLst>
          </p:cNvPr>
          <p:cNvSpPr txBox="1">
            <a:spLocks/>
          </p:cNvSpPr>
          <p:nvPr/>
        </p:nvSpPr>
        <p:spPr>
          <a:xfrm>
            <a:off x="731521" y="970637"/>
            <a:ext cx="5337926" cy="16292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00000"/>
                </a:solidFill>
                <a:latin typeface="Arial" panose="020B0604020202020204" pitchFamily="34" charset="0"/>
                <a:cs typeface="Arial" panose="020B0604020202020204" pitchFamily="34" charset="0"/>
              </a:rPr>
              <a:t>What if something goes wrong? </a:t>
            </a:r>
            <a:br>
              <a:rPr lang="en-US" sz="2800" b="1" dirty="0">
                <a:solidFill>
                  <a:srgbClr val="C00000"/>
                </a:solidFill>
                <a:latin typeface="Arial" panose="020B0604020202020204" pitchFamily="34" charset="0"/>
                <a:cs typeface="Arial" panose="020B0604020202020204" pitchFamily="34" charset="0"/>
              </a:rPr>
            </a:br>
            <a:endParaRPr lang="en-US" sz="2800" b="1" i="1" dirty="0">
              <a:solidFill>
                <a:srgbClr val="C00000"/>
              </a:solidFill>
              <a:latin typeface="Arial" panose="020B0604020202020204" pitchFamily="34" charset="0"/>
              <a:cs typeface="Arial" panose="020B0604020202020204" pitchFamily="34" charset="0"/>
            </a:endParaRPr>
          </a:p>
        </p:txBody>
      </p:sp>
      <p:sp>
        <p:nvSpPr>
          <p:cNvPr id="5" name="Content Placeholder 3">
            <a:extLst>
              <a:ext uri="{FF2B5EF4-FFF2-40B4-BE49-F238E27FC236}">
                <a16:creationId xmlns:a16="http://schemas.microsoft.com/office/drawing/2014/main" id="{8BAF359E-A6BA-4814-AC95-E53D06262CB6}"/>
              </a:ext>
            </a:extLst>
          </p:cNvPr>
          <p:cNvSpPr txBox="1">
            <a:spLocks/>
          </p:cNvSpPr>
          <p:nvPr/>
        </p:nvSpPr>
        <p:spPr>
          <a:xfrm>
            <a:off x="365761" y="2185544"/>
            <a:ext cx="3802379" cy="2543388"/>
          </a:xfrm>
          <a:prstGeom prst="rect">
            <a:avLst/>
          </a:prstGeom>
        </p:spPr>
        <p:txBody>
          <a:bodyPr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26822">
              <a:lnSpc>
                <a:spcPct val="110000"/>
              </a:lnSpc>
              <a:spcBef>
                <a:spcPts val="900"/>
              </a:spcBef>
              <a:buFont typeface="Arial" panose="020B0604020202020204" pitchFamily="34" charset="0"/>
              <a:buNone/>
              <a:defRPr sz="2820">
                <a:latin typeface="Times10 for Chalmers"/>
                <a:ea typeface="Times10 for Chalmers"/>
                <a:cs typeface="Times10 for Chalmers"/>
                <a:sym typeface="Times10 for Chalmers"/>
              </a:defRPr>
            </a:pPr>
            <a:r>
              <a:rPr lang="en-US" sz="2400" dirty="0">
                <a:solidFill>
                  <a:srgbClr val="C00000"/>
                </a:solidFill>
                <a:latin typeface="Arial" panose="020B0604020202020204" pitchFamily="34" charset="0"/>
                <a:ea typeface="Times10 for Chalmers"/>
                <a:cs typeface="Arial" panose="020B0604020202020204" pitchFamily="34" charset="0"/>
                <a:sym typeface="Times10 for Chalmers"/>
              </a:rPr>
              <a:t>And you need help in:  </a:t>
            </a:r>
          </a:p>
          <a:p>
            <a:pPr marL="348191" indent="-348191" defTabSz="549148">
              <a:lnSpc>
                <a:spcPct val="110000"/>
              </a:lnSpc>
              <a:spcBef>
                <a:spcPts val="900"/>
              </a:spcBef>
              <a:buSzPct val="75000"/>
              <a:defRPr sz="2820">
                <a:latin typeface="Times10 for Chalmers"/>
                <a:ea typeface="Times10 for Chalmers"/>
                <a:cs typeface="Times10 for Chalmers"/>
                <a:sym typeface="Times10 for Chalmers"/>
              </a:defRPr>
            </a:pPr>
            <a:r>
              <a:rPr lang="en-US" sz="2400" dirty="0">
                <a:solidFill>
                  <a:srgbClr val="C00000"/>
                </a:solidFill>
                <a:latin typeface="Arial" panose="020B0604020202020204" pitchFamily="34" charset="0"/>
                <a:ea typeface="Times10 for Chalmers"/>
                <a:cs typeface="Arial" panose="020B0604020202020204" pitchFamily="34" charset="0"/>
                <a:sym typeface="Times10 for Chalmers"/>
              </a:rPr>
              <a:t>identifying issues, </a:t>
            </a:r>
          </a:p>
          <a:p>
            <a:pPr marL="348191" indent="-348191" defTabSz="549148">
              <a:lnSpc>
                <a:spcPct val="110000"/>
              </a:lnSpc>
              <a:spcBef>
                <a:spcPts val="900"/>
              </a:spcBef>
              <a:buSzPct val="75000"/>
              <a:defRPr sz="2820">
                <a:latin typeface="Times10 for Chalmers"/>
                <a:ea typeface="Times10 for Chalmers"/>
                <a:cs typeface="Times10 for Chalmers"/>
                <a:sym typeface="Times10 for Chalmers"/>
              </a:defRPr>
            </a:pPr>
            <a:r>
              <a:rPr lang="en-US" sz="2400" dirty="0">
                <a:solidFill>
                  <a:srgbClr val="C00000"/>
                </a:solidFill>
                <a:latin typeface="Arial" panose="020B0604020202020204" pitchFamily="34" charset="0"/>
                <a:ea typeface="Times10 for Chalmers"/>
                <a:cs typeface="Arial" panose="020B0604020202020204" pitchFamily="34" charset="0"/>
                <a:sym typeface="Times10 for Chalmers"/>
              </a:rPr>
              <a:t>discussing potential solutions </a:t>
            </a:r>
          </a:p>
          <a:p>
            <a:pPr marL="348191" indent="-348191" defTabSz="549148">
              <a:lnSpc>
                <a:spcPct val="110000"/>
              </a:lnSpc>
              <a:spcBef>
                <a:spcPts val="900"/>
              </a:spcBef>
              <a:buSzPct val="75000"/>
              <a:defRPr sz="2820">
                <a:latin typeface="Times10 for Chalmers"/>
                <a:ea typeface="Times10 for Chalmers"/>
                <a:cs typeface="Times10 for Chalmers"/>
                <a:sym typeface="Times10 for Chalmers"/>
              </a:defRPr>
            </a:pPr>
            <a:r>
              <a:rPr lang="en-US" sz="2400" dirty="0">
                <a:solidFill>
                  <a:srgbClr val="C00000"/>
                </a:solidFill>
                <a:latin typeface="Arial" panose="020B0604020202020204" pitchFamily="34" charset="0"/>
                <a:ea typeface="Times10 for Chalmers"/>
                <a:cs typeface="Arial" panose="020B0604020202020204" pitchFamily="34" charset="0"/>
                <a:sym typeface="Times10 for Chalmers"/>
              </a:rPr>
              <a:t>support in meetings with the supervisor or department.</a:t>
            </a:r>
          </a:p>
          <a:p>
            <a:pPr>
              <a:lnSpc>
                <a:spcPct val="110000"/>
              </a:lnSpc>
            </a:pPr>
            <a:endParaRPr lang="en-US" sz="1800" dirty="0">
              <a:solidFill>
                <a:srgbClr val="C00000"/>
              </a:solidFill>
              <a:latin typeface="Arial" panose="020B0604020202020204" pitchFamily="34" charset="0"/>
              <a:cs typeface="Arial" panose="020B0604020202020204" pitchFamily="34" charset="0"/>
            </a:endParaRPr>
          </a:p>
        </p:txBody>
      </p:sp>
      <p:sp>
        <p:nvSpPr>
          <p:cNvPr id="2" name="TextBox 1"/>
          <p:cNvSpPr txBox="1"/>
          <p:nvPr/>
        </p:nvSpPr>
        <p:spPr>
          <a:xfrm>
            <a:off x="8167607" y="3138031"/>
            <a:ext cx="4024393" cy="2585323"/>
          </a:xfrm>
          <a:prstGeom prst="rect">
            <a:avLst/>
          </a:prstGeom>
          <a:noFill/>
        </p:spPr>
        <p:txBody>
          <a:bodyPr wrap="square" rtlCol="0">
            <a:spAutoFit/>
          </a:bodyPr>
          <a:lstStyle/>
          <a:p>
            <a:r>
              <a:rPr lang="en-US" sz="2400" b="1" dirty="0">
                <a:solidFill>
                  <a:srgbClr val="003A34"/>
                </a:solidFill>
                <a:latin typeface="Arial" panose="020B0604020202020204" pitchFamily="34" charset="0"/>
                <a:cs typeface="Arial" panose="020B0604020202020204" pitchFamily="34" charset="0"/>
              </a:rPr>
              <a:t>Solutions:</a:t>
            </a:r>
          </a:p>
          <a:p>
            <a:pPr marL="342900" indent="-342900">
              <a:buAutoNum type="arabicParenR"/>
            </a:pPr>
            <a:r>
              <a:rPr lang="en-US" sz="2400" dirty="0">
                <a:solidFill>
                  <a:srgbClr val="003A34"/>
                </a:solidFill>
                <a:latin typeface="Arial" panose="020B0604020202020204" pitchFamily="34" charset="0"/>
                <a:cs typeface="Arial" panose="020B0604020202020204" pitchFamily="34" charset="0"/>
              </a:rPr>
              <a:t>Talk to your manager </a:t>
            </a:r>
            <a:r>
              <a:rPr lang="en-US" sz="2400" dirty="0">
                <a:solidFill>
                  <a:srgbClr val="003A34"/>
                </a:solidFill>
                <a:latin typeface="Arial" panose="020B0604020202020204" pitchFamily="34" charset="0"/>
                <a:cs typeface="Arial" panose="020B0604020202020204" pitchFamily="34" charset="0"/>
                <a:sym typeface="Wingdings"/>
              </a:rPr>
              <a:t></a:t>
            </a:r>
            <a:endParaRPr lang="en-US" sz="2400" dirty="0">
              <a:solidFill>
                <a:srgbClr val="003A34"/>
              </a:solidFill>
              <a:latin typeface="Arial" panose="020B0604020202020204" pitchFamily="34" charset="0"/>
              <a:cs typeface="Arial" panose="020B0604020202020204" pitchFamily="34" charset="0"/>
            </a:endParaRPr>
          </a:p>
          <a:p>
            <a:pPr marL="342900" indent="-342900">
              <a:buAutoNum type="arabicParenR"/>
            </a:pPr>
            <a:r>
              <a:rPr lang="en-US" sz="2400" dirty="0" err="1">
                <a:solidFill>
                  <a:srgbClr val="003A34"/>
                </a:solidFill>
                <a:latin typeface="Arial" panose="020B0604020202020204" pitchFamily="34" charset="0"/>
                <a:cs typeface="Arial" panose="020B0604020202020204" pitchFamily="34" charset="0"/>
              </a:rPr>
              <a:t>Arbetsmiljöet</a:t>
            </a:r>
            <a:r>
              <a:rPr lang="en-US" sz="2400" dirty="0">
                <a:solidFill>
                  <a:srgbClr val="003A34"/>
                </a:solidFill>
                <a:latin typeface="Arial" panose="020B0604020202020204" pitchFamily="34" charset="0"/>
                <a:cs typeface="Arial" panose="020B0604020202020204" pitchFamily="34" charset="0"/>
              </a:rPr>
              <a:t> </a:t>
            </a:r>
            <a:r>
              <a:rPr lang="mr-IN" sz="2400" dirty="0">
                <a:solidFill>
                  <a:srgbClr val="003A34"/>
                </a:solidFill>
                <a:latin typeface="Arial" panose="020B0604020202020204" pitchFamily="34" charset="0"/>
                <a:cs typeface="Arial" panose="020B0604020202020204" pitchFamily="34" charset="0"/>
              </a:rPr>
              <a:t>–</a:t>
            </a:r>
            <a:r>
              <a:rPr lang="en-US" sz="2400" dirty="0">
                <a:solidFill>
                  <a:srgbClr val="003A34"/>
                </a:solidFill>
                <a:latin typeface="Arial" panose="020B0604020202020204" pitchFamily="34" charset="0"/>
                <a:cs typeface="Arial" panose="020B0604020202020204" pitchFamily="34" charset="0"/>
              </a:rPr>
              <a:t> Working Environment group </a:t>
            </a:r>
            <a:r>
              <a:rPr lang="en-US" sz="2400" dirty="0">
                <a:solidFill>
                  <a:srgbClr val="003A34"/>
                </a:solidFill>
                <a:latin typeface="Arial" panose="020B0604020202020204" pitchFamily="34" charset="0"/>
                <a:cs typeface="Arial" panose="020B0604020202020204" pitchFamily="34" charset="0"/>
                <a:sym typeface="Wingdings"/>
              </a:rPr>
              <a:t></a:t>
            </a:r>
            <a:br>
              <a:rPr lang="en-US" sz="2400" dirty="0">
                <a:solidFill>
                  <a:srgbClr val="003A34"/>
                </a:solidFill>
                <a:latin typeface="Arial" panose="020B0604020202020204" pitchFamily="34" charset="0"/>
                <a:cs typeface="Arial" panose="020B0604020202020204" pitchFamily="34" charset="0"/>
              </a:rPr>
            </a:br>
            <a:r>
              <a:rPr lang="en-US" u="sng" dirty="0">
                <a:solidFill>
                  <a:srgbClr val="003A34"/>
                </a:solidFill>
                <a:latin typeface="Arial" charset="0"/>
                <a:ea typeface="Arial" charset="0"/>
                <a:cs typeface="Arial" charset="0"/>
                <a:hlinkClick r:id="rId3"/>
              </a:rPr>
              <a:t>arbetsmiljo.stodet@chalmers.se</a:t>
            </a:r>
            <a:endParaRPr lang="en-US" dirty="0">
              <a:solidFill>
                <a:srgbClr val="003A34"/>
              </a:solidFill>
              <a:latin typeface="Arial" charset="0"/>
              <a:ea typeface="Arial" charset="0"/>
              <a:cs typeface="Arial" charset="0"/>
            </a:endParaRPr>
          </a:p>
          <a:p>
            <a:pPr marL="342900" indent="-342900">
              <a:buAutoNum type="arabicParenR"/>
            </a:pPr>
            <a:r>
              <a:rPr lang="en-US" sz="2400" dirty="0">
                <a:solidFill>
                  <a:srgbClr val="003A34"/>
                </a:solidFill>
                <a:latin typeface="Arial" panose="020B0604020202020204" pitchFamily="34" charset="0"/>
                <a:cs typeface="Arial" panose="020B0604020202020204" pitchFamily="34" charset="0"/>
              </a:rPr>
              <a:t>DOMB </a:t>
            </a:r>
            <a:r>
              <a:rPr lang="en-US" sz="2400" dirty="0">
                <a:solidFill>
                  <a:srgbClr val="003A34"/>
                </a:solidFill>
                <a:latin typeface="Arial" panose="020B0604020202020204" pitchFamily="34" charset="0"/>
                <a:cs typeface="Arial" panose="020B0604020202020204" pitchFamily="34" charset="0"/>
                <a:sym typeface="Wingdings"/>
              </a:rPr>
              <a:t></a:t>
            </a:r>
            <a:br>
              <a:rPr lang="en-US" sz="2400" dirty="0">
                <a:solidFill>
                  <a:srgbClr val="003A34"/>
                </a:solidFill>
                <a:latin typeface="Arial" panose="020B0604020202020204" pitchFamily="34" charset="0"/>
                <a:cs typeface="Arial" panose="020B0604020202020204" pitchFamily="34" charset="0"/>
              </a:rPr>
            </a:br>
            <a:r>
              <a:rPr lang="en-US" sz="2400" dirty="0">
                <a:solidFill>
                  <a:srgbClr val="003A34"/>
                </a:solidFill>
                <a:latin typeface="Arial" panose="020B0604020202020204" pitchFamily="34" charset="0"/>
                <a:cs typeface="Arial" panose="020B0604020202020204" pitchFamily="34" charset="0"/>
              </a:rPr>
              <a:t>(</a:t>
            </a:r>
            <a:r>
              <a:rPr lang="en-US" sz="2400" dirty="0" err="1">
                <a:solidFill>
                  <a:srgbClr val="003A34"/>
                </a:solidFill>
                <a:latin typeface="Arial" panose="020B0604020202020204" pitchFamily="34" charset="0"/>
                <a:cs typeface="Arial" panose="020B0604020202020204" pitchFamily="34" charset="0"/>
              </a:rPr>
              <a:t>doktorandsombudsman</a:t>
            </a:r>
            <a:r>
              <a:rPr lang="en-US" sz="2400" dirty="0">
                <a:solidFill>
                  <a:srgbClr val="003A34"/>
                </a:solidFill>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6E73D1F5-AADC-6D48-A779-841FBC5FE7E8}"/>
              </a:ext>
            </a:extLst>
          </p:cNvPr>
          <p:cNvPicPr>
            <a:picLocks noChangeAspect="1"/>
          </p:cNvPicPr>
          <p:nvPr/>
        </p:nvPicPr>
        <p:blipFill>
          <a:blip r:embed="rId4"/>
          <a:stretch>
            <a:fillRect/>
          </a:stretch>
        </p:blipFill>
        <p:spPr>
          <a:xfrm>
            <a:off x="1" y="-9006"/>
            <a:ext cx="731520" cy="731520"/>
          </a:xfrm>
          <a:prstGeom prst="rect">
            <a:avLst/>
          </a:prstGeom>
        </p:spPr>
      </p:pic>
      <p:sp>
        <p:nvSpPr>
          <p:cNvPr id="7" name="Rectangle 6">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523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 calcmode="lin" valueType="num">
                                      <p:cBhvr additive="base">
                                        <p:cTn id="12" dur="500"/>
                                        <p:tgtEl>
                                          <p:spTgt spid="11268"/>
                                        </p:tgtEl>
                                        <p:attrNameLst>
                                          <p:attrName>ppt_y</p:attrName>
                                        </p:attrNameLst>
                                      </p:cBhvr>
                                      <p:tavLst>
                                        <p:tav tm="0">
                                          <p:val>
                                            <p:strVal val="#ppt_y+#ppt_h*1.125000"/>
                                          </p:val>
                                        </p:tav>
                                        <p:tav tm="100000">
                                          <p:val>
                                            <p:strVal val="#ppt_y"/>
                                          </p:val>
                                        </p:tav>
                                      </p:tavLst>
                                    </p:anim>
                                    <p:animEffect transition="in" filter="wipe(up)">
                                      <p:cBhvr>
                                        <p:cTn id="13" dur="500"/>
                                        <p:tgtEl>
                                          <p:spTgt spid="1126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73D1F5-AADC-6D48-A779-841FBC5FE7E8}"/>
              </a:ext>
            </a:extLst>
          </p:cNvPr>
          <p:cNvPicPr>
            <a:picLocks noChangeAspect="1"/>
          </p:cNvPicPr>
          <p:nvPr/>
        </p:nvPicPr>
        <p:blipFill>
          <a:blip r:embed="rId3"/>
          <a:stretch>
            <a:fillRect/>
          </a:stretch>
        </p:blipFill>
        <p:spPr>
          <a:xfrm>
            <a:off x="1" y="-9006"/>
            <a:ext cx="731520" cy="731520"/>
          </a:xfrm>
          <a:prstGeom prst="rect">
            <a:avLst/>
          </a:prstGeom>
        </p:spPr>
      </p:pic>
      <p:sp>
        <p:nvSpPr>
          <p:cNvPr id="11" name="Rectangle 10">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000">
              <a:solidFill>
                <a:srgbClr val="00B050"/>
              </a:solidFill>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n-CA" sz="1100" dirty="0">
                <a:latin typeface="Arial" panose="020B0604020202020204" pitchFamily="34" charset="0"/>
                <a:cs typeface="Arial" panose="020B0604020202020204" pitchFamily="34" charset="0"/>
              </a:rPr>
              <a:t>M. </a:t>
            </a:r>
            <a:r>
              <a:rPr lang="en-CA" sz="1100" dirty="0" err="1">
                <a:latin typeface="Arial" panose="020B0604020202020204" pitchFamily="34" charset="0"/>
                <a:cs typeface="Arial" panose="020B0604020202020204" pitchFamily="34" charset="0"/>
              </a:rPr>
              <a:t>McDill</a:t>
            </a:r>
            <a:r>
              <a:rPr lang="en-CA" sz="1100" dirty="0">
                <a:latin typeface="Arial" panose="020B0604020202020204" pitchFamily="34" charset="0"/>
                <a:cs typeface="Arial" panose="020B0604020202020204" pitchFamily="34" charset="0"/>
              </a:rPr>
              <a:t>  DOMB September 18</a:t>
            </a:r>
            <a:r>
              <a:rPr lang="en-CA" sz="1100" baseline="30000" dirty="0">
                <a:latin typeface="Arial" panose="020B0604020202020204" pitchFamily="34" charset="0"/>
                <a:cs typeface="Arial" panose="020B0604020202020204" pitchFamily="34" charset="0"/>
              </a:rPr>
              <a:t>th</a:t>
            </a:r>
            <a:r>
              <a:rPr lang="en-CA" sz="1100" dirty="0">
                <a:latin typeface="Arial" panose="020B0604020202020204" pitchFamily="34" charset="0"/>
                <a:cs typeface="Arial" panose="020B0604020202020204" pitchFamily="34" charset="0"/>
              </a:rPr>
              <a:t>, 2019</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9151" y="187654"/>
            <a:ext cx="1767008" cy="344417"/>
          </a:xfrm>
          <a:prstGeom prst="rect">
            <a:avLst/>
          </a:prstGeom>
        </p:spPr>
      </p:pic>
      <p:sp>
        <p:nvSpPr>
          <p:cNvPr id="8" name="TextBox 7"/>
          <p:cNvSpPr txBox="1"/>
          <p:nvPr/>
        </p:nvSpPr>
        <p:spPr>
          <a:xfrm>
            <a:off x="1119578" y="55705"/>
            <a:ext cx="9326840" cy="954107"/>
          </a:xfrm>
          <a:prstGeom prst="rect">
            <a:avLst/>
          </a:prstGeom>
          <a:noFill/>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Moyra McDill </a:t>
            </a:r>
            <a:r>
              <a:rPr lang="en-US" sz="2800" dirty="0">
                <a:solidFill>
                  <a:schemeClr val="tx2"/>
                </a:solidFill>
                <a:latin typeface="Arial" panose="020B0604020202020204" pitchFamily="34" charset="0"/>
                <a:cs typeface="Arial" panose="020B0604020202020204" pitchFamily="34" charset="0"/>
              </a:rPr>
              <a:t>B.Eng.,  </a:t>
            </a:r>
            <a:r>
              <a:rPr lang="en-US" sz="2800" dirty="0" err="1">
                <a:solidFill>
                  <a:schemeClr val="tx2"/>
                </a:solidFill>
                <a:latin typeface="Arial" panose="020B0604020202020204" pitchFamily="34" charset="0"/>
                <a:cs typeface="Arial" panose="020B0604020202020204" pitchFamily="34" charset="0"/>
              </a:rPr>
              <a:t>M.Eng</a:t>
            </a:r>
            <a:r>
              <a:rPr lang="en-US" sz="2800" dirty="0">
                <a:solidFill>
                  <a:schemeClr val="tx2"/>
                </a:solidFill>
                <a:latin typeface="Arial" panose="020B0604020202020204" pitchFamily="34" charset="0"/>
                <a:cs typeface="Arial" panose="020B0604020202020204" pitchFamily="34" charset="0"/>
              </a:rPr>
              <a:t>., PhD,  P.Eng., FCAE  </a:t>
            </a:r>
          </a:p>
          <a:p>
            <a:endParaRPr lang="en-CA" sz="2800" dirty="0">
              <a:solidFill>
                <a:srgbClr val="002060"/>
              </a:solidFill>
              <a:latin typeface="Arial" panose="020B0604020202020204" pitchFamily="34" charset="0"/>
              <a:cs typeface="Arial" panose="020B0604020202020204" pitchFamily="34" charset="0"/>
            </a:endParaRPr>
          </a:p>
        </p:txBody>
      </p:sp>
      <p:pic>
        <p:nvPicPr>
          <p:cNvPr id="9" name="pasted-image.pdf">
            <a:extLst>
              <a:ext uri="{FF2B5EF4-FFF2-40B4-BE49-F238E27FC236}">
                <a16:creationId xmlns:a16="http://schemas.microsoft.com/office/drawing/2014/main" id="{B312081D-2687-4183-9F22-9A9AADB7A1D1}"/>
              </a:ext>
            </a:extLst>
          </p:cNvPr>
          <p:cNvPicPr>
            <a:picLocks noChangeAspect="1"/>
          </p:cNvPicPr>
          <p:nvPr/>
        </p:nvPicPr>
        <p:blipFill rotWithShape="1">
          <a:blip r:embed="rId5"/>
          <a:srcRect l="9833" t="16550" r="64329" b="41047"/>
          <a:stretch/>
        </p:blipFill>
        <p:spPr>
          <a:xfrm>
            <a:off x="7606412" y="1662319"/>
            <a:ext cx="4187568" cy="3861589"/>
          </a:xfrm>
          <a:prstGeom prst="rect">
            <a:avLst/>
          </a:prstGeom>
          <a:ln w="38100">
            <a:solidFill>
              <a:schemeClr val="tx1"/>
            </a:solidFill>
          </a:ln>
        </p:spPr>
      </p:pic>
      <p:sp>
        <p:nvSpPr>
          <p:cNvPr id="4" name="Rectangle 3"/>
          <p:cNvSpPr/>
          <p:nvPr/>
        </p:nvSpPr>
        <p:spPr>
          <a:xfrm>
            <a:off x="457719" y="1194916"/>
            <a:ext cx="6697041" cy="4847481"/>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Working in industry – numerical analysis  </a:t>
            </a:r>
          </a:p>
          <a:p>
            <a:r>
              <a:rPr lang="en-US" sz="2800" dirty="0">
                <a:solidFill>
                  <a:schemeClr val="bg1"/>
                </a:solidFill>
                <a:latin typeface="Arial" panose="020B0604020202020204" pitchFamily="34" charset="0"/>
                <a:cs typeface="Arial" panose="020B0604020202020204" pitchFamily="34" charset="0"/>
              </a:rPr>
              <a:t>Carleton University, Ottawa, Canada (now Prof. </a:t>
            </a:r>
            <a:r>
              <a:rPr lang="en-US" sz="2800" dirty="0" err="1">
                <a:solidFill>
                  <a:schemeClr val="bg1"/>
                </a:solidFill>
                <a:latin typeface="Arial" panose="020B0604020202020204" pitchFamily="34" charset="0"/>
                <a:cs typeface="Arial" panose="020B0604020202020204" pitchFamily="34" charset="0"/>
              </a:rPr>
              <a:t>Em</a:t>
            </a:r>
            <a:r>
              <a:rPr lang="en-US" sz="2800" dirty="0">
                <a:solidFill>
                  <a:schemeClr val="bg1"/>
                </a:solidFill>
                <a:latin typeface="Arial" panose="020B0604020202020204" pitchFamily="34" charset="0"/>
                <a:cs typeface="Arial" panose="020B0604020202020204" pitchFamily="34" charset="0"/>
              </a:rPr>
              <a:t>.)</a:t>
            </a:r>
          </a:p>
          <a:p>
            <a:pPr lvl="1"/>
            <a:endParaRPr lang="en-US" sz="2000" dirty="0">
              <a:solidFill>
                <a:schemeClr val="bg1"/>
              </a:solidFill>
              <a:latin typeface="Arial" panose="020B0604020202020204" pitchFamily="34" charset="0"/>
              <a:cs typeface="Arial" panose="020B0604020202020204" pitchFamily="34" charset="0"/>
            </a:endParaRPr>
          </a:p>
          <a:p>
            <a:pPr lvl="1"/>
            <a:r>
              <a:rPr lang="en-US" sz="2000" dirty="0">
                <a:solidFill>
                  <a:schemeClr val="bg1"/>
                </a:solidFill>
                <a:latin typeface="Arial" panose="020B0604020202020204" pitchFamily="34" charset="0"/>
                <a:cs typeface="Arial" panose="020B0604020202020204" pitchFamily="34" charset="0"/>
              </a:rPr>
              <a:t>Teaching, research and administration</a:t>
            </a:r>
          </a:p>
          <a:p>
            <a:pPr lvl="1">
              <a:spcBef>
                <a:spcPts val="100"/>
              </a:spcBef>
            </a:pPr>
            <a:r>
              <a:rPr lang="en-US" sz="2000" dirty="0">
                <a:solidFill>
                  <a:schemeClr val="bg1"/>
                </a:solidFill>
                <a:latin typeface="Arial" panose="020B0604020202020204" pitchFamily="34" charset="0"/>
                <a:cs typeface="Arial" panose="020B0604020202020204" pitchFamily="34" charset="0"/>
              </a:rPr>
              <a:t>First woman with Ph.D. in Mechanical Engineering  </a:t>
            </a:r>
          </a:p>
          <a:p>
            <a:pPr lvl="1">
              <a:spcBef>
                <a:spcPts val="100"/>
              </a:spcBef>
            </a:pPr>
            <a:r>
              <a:rPr lang="en-US" sz="2000" dirty="0">
                <a:solidFill>
                  <a:schemeClr val="bg1"/>
                </a:solidFill>
                <a:latin typeface="Arial" panose="020B0604020202020204" pitchFamily="34" charset="0"/>
                <a:cs typeface="Arial" panose="020B0604020202020204" pitchFamily="34" charset="0"/>
              </a:rPr>
              <a:t>First  woman promoted to Full Professor in Engineering</a:t>
            </a:r>
          </a:p>
          <a:p>
            <a:pPr lvl="1">
              <a:spcBef>
                <a:spcPts val="100"/>
              </a:spcBef>
            </a:pPr>
            <a:r>
              <a:rPr lang="en-US" sz="2000" dirty="0">
                <a:solidFill>
                  <a:schemeClr val="bg1"/>
                </a:solidFill>
                <a:latin typeface="Arial" panose="020B0604020202020204" pitchFamily="34" charset="0"/>
                <a:cs typeface="Arial" panose="020B0604020202020204" pitchFamily="34" charset="0"/>
              </a:rPr>
              <a:t>Dean’s Advisor for Women in Engineering</a:t>
            </a:r>
          </a:p>
          <a:p>
            <a:pPr lvl="1">
              <a:spcBef>
                <a:spcPts val="100"/>
              </a:spcBef>
            </a:pPr>
            <a:r>
              <a:rPr lang="en-US" sz="2000" dirty="0">
                <a:solidFill>
                  <a:schemeClr val="bg1"/>
                </a:solidFill>
                <a:latin typeface="Arial" panose="020B0604020202020204" pitchFamily="34" charset="0"/>
                <a:cs typeface="Arial" panose="020B0604020202020204" pitchFamily="34" charset="0"/>
              </a:rPr>
              <a:t>Assoc. Chair for Undergraduate Studies (student advocacy)</a:t>
            </a:r>
          </a:p>
          <a:p>
            <a:pPr lvl="1">
              <a:spcBef>
                <a:spcPts val="100"/>
              </a:spcBef>
            </a:pPr>
            <a:r>
              <a:rPr lang="en-US" sz="2000" dirty="0">
                <a:solidFill>
                  <a:schemeClr val="bg1"/>
                </a:solidFill>
                <a:latin typeface="Arial" panose="020B0604020202020204" pitchFamily="34" charset="0"/>
                <a:cs typeface="Arial" panose="020B0604020202020204" pitchFamily="34" charset="0"/>
              </a:rPr>
              <a:t>Faculty Committee on Admissions and Studies (appeals)</a:t>
            </a:r>
          </a:p>
          <a:p>
            <a:pPr lvl="1">
              <a:spcBef>
                <a:spcPts val="100"/>
              </a:spcBef>
            </a:pPr>
            <a:r>
              <a:rPr lang="en-US" sz="2000" dirty="0">
                <a:solidFill>
                  <a:schemeClr val="bg1"/>
                </a:solidFill>
                <a:latin typeface="Arial" panose="020B0604020202020204" pitchFamily="34" charset="0"/>
                <a:cs typeface="Arial" panose="020B0604020202020204" pitchFamily="34" charset="0"/>
              </a:rPr>
              <a:t>University Academic Integrity Committee (faculty)</a:t>
            </a:r>
          </a:p>
        </p:txBody>
      </p:sp>
    </p:spTree>
    <p:extLst>
      <p:ext uri="{BB962C8B-B14F-4D97-AF65-F5344CB8AC3E}">
        <p14:creationId xmlns:p14="http://schemas.microsoft.com/office/powerpoint/2010/main" val="3812528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CA"/>
              <a:t>M. McDill  DOMB Febraury 8, 2019</a:t>
            </a:r>
          </a:p>
        </p:txBody>
      </p:sp>
      <p:sp>
        <p:nvSpPr>
          <p:cNvPr id="5" name="Slide Number Placeholder 4"/>
          <p:cNvSpPr>
            <a:spLocks noGrp="1"/>
          </p:cNvSpPr>
          <p:nvPr>
            <p:ph type="sldNum" sz="quarter" idx="12"/>
          </p:nvPr>
        </p:nvSpPr>
        <p:spPr/>
        <p:txBody>
          <a:bodyPr/>
          <a:lstStyle/>
          <a:p>
            <a:fld id="{8335DABB-C9B7-4A8D-B6D0-F28C00F857C7}" type="slidenum">
              <a:rPr lang="en-CA" smtClean="0"/>
              <a:t>27</a:t>
            </a:fld>
            <a:endParaRPr lang="en-CA"/>
          </a:p>
        </p:txBody>
      </p:sp>
      <p:graphicFrame>
        <p:nvGraphicFramePr>
          <p:cNvPr id="6" name="Chart 5"/>
          <p:cNvGraphicFramePr>
            <a:graphicFrameLocks noChangeAspect="1"/>
          </p:cNvGraphicFramePr>
          <p:nvPr>
            <p:extLst>
              <p:ext uri="{D42A27DB-BD31-4B8C-83A1-F6EECF244321}">
                <p14:modId xmlns:p14="http://schemas.microsoft.com/office/powerpoint/2010/main" val="4086556548"/>
              </p:ext>
            </p:extLst>
          </p:nvPr>
        </p:nvGraphicFramePr>
        <p:xfrm>
          <a:off x="965474" y="701137"/>
          <a:ext cx="10261051" cy="615663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6E73D1F5-AADC-6D48-A779-841FBC5FE7E8}"/>
              </a:ext>
            </a:extLst>
          </p:cNvPr>
          <p:cNvPicPr>
            <a:picLocks noChangeAspect="1"/>
          </p:cNvPicPr>
          <p:nvPr/>
        </p:nvPicPr>
        <p:blipFill>
          <a:blip r:embed="rId4"/>
          <a:stretch>
            <a:fillRect/>
          </a:stretch>
        </p:blipFill>
        <p:spPr>
          <a:xfrm>
            <a:off x="1" y="-9006"/>
            <a:ext cx="731520" cy="731520"/>
          </a:xfrm>
          <a:prstGeom prst="rect">
            <a:avLst/>
          </a:prstGeom>
        </p:spPr>
      </p:pic>
      <p:sp>
        <p:nvSpPr>
          <p:cNvPr id="8" name="Rectangle 7">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rgbClr val="00B050"/>
              </a:solidFill>
            </a:endParaRPr>
          </a:p>
        </p:txBody>
      </p:sp>
    </p:spTree>
    <p:extLst>
      <p:ext uri="{BB962C8B-B14F-4D97-AF65-F5344CB8AC3E}">
        <p14:creationId xmlns:p14="http://schemas.microsoft.com/office/powerpoint/2010/main" val="3108697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3FE2-1786-4C47-A844-789119A14152}"/>
              </a:ext>
            </a:extLst>
          </p:cNvPr>
          <p:cNvSpPr>
            <a:spLocks noGrp="1"/>
          </p:cNvSpPr>
          <p:nvPr>
            <p:ph type="title"/>
          </p:nvPr>
        </p:nvSpPr>
        <p:spPr>
          <a:xfrm>
            <a:off x="1918569" y="5220328"/>
            <a:ext cx="3952689" cy="1625210"/>
          </a:xfrm>
        </p:spPr>
        <p:txBody>
          <a:bodyPr>
            <a:normAutofit/>
          </a:bodyPr>
          <a:lstStyle/>
          <a:p>
            <a:r>
              <a:rPr lang="en-US" dirty="0">
                <a:solidFill>
                  <a:schemeClr val="bg1"/>
                </a:solidFill>
                <a:latin typeface="Arial" panose="020B0604020202020204" pitchFamily="34" charset="0"/>
                <a:cs typeface="Arial" panose="020B0604020202020204" pitchFamily="34" charset="0"/>
              </a:rPr>
              <a:t>DOMB Contact</a:t>
            </a:r>
          </a:p>
        </p:txBody>
      </p:sp>
      <p:pic>
        <p:nvPicPr>
          <p:cNvPr id="5" name="pasted-image.pdf">
            <a:extLst>
              <a:ext uri="{FF2B5EF4-FFF2-40B4-BE49-F238E27FC236}">
                <a16:creationId xmlns:a16="http://schemas.microsoft.com/office/drawing/2014/main" id="{7486B3B2-506F-4CAB-9364-F77F1EE326A9}"/>
              </a:ext>
            </a:extLst>
          </p:cNvPr>
          <p:cNvPicPr>
            <a:picLocks noChangeAspect="1"/>
          </p:cNvPicPr>
          <p:nvPr/>
        </p:nvPicPr>
        <p:blipFill rotWithShape="1">
          <a:blip r:embed="rId2"/>
          <a:srcRect r="3337"/>
          <a:stretch/>
        </p:blipFill>
        <p:spPr>
          <a:xfrm>
            <a:off x="365761" y="917725"/>
            <a:ext cx="7058306" cy="4107392"/>
          </a:xfrm>
          <a:prstGeom prst="rect">
            <a:avLst/>
          </a:prstGeom>
        </p:spPr>
      </p:pic>
      <p:sp>
        <p:nvSpPr>
          <p:cNvPr id="3" name="Content Placeholder 2">
            <a:extLst>
              <a:ext uri="{FF2B5EF4-FFF2-40B4-BE49-F238E27FC236}">
                <a16:creationId xmlns:a16="http://schemas.microsoft.com/office/drawing/2014/main" id="{0EE666B5-1ADE-49A4-B693-DB3928E7A729}"/>
              </a:ext>
            </a:extLst>
          </p:cNvPr>
          <p:cNvSpPr>
            <a:spLocks noGrp="1"/>
          </p:cNvSpPr>
          <p:nvPr>
            <p:ph idx="1"/>
          </p:nvPr>
        </p:nvSpPr>
        <p:spPr>
          <a:xfrm>
            <a:off x="7582563" y="917725"/>
            <a:ext cx="4281890" cy="5265106"/>
          </a:xfrm>
        </p:spPr>
        <p:txBody>
          <a:bodyPr anchor="ctr">
            <a:normAutofit lnSpcReduction="10000"/>
          </a:bodyPr>
          <a:lstStyle/>
          <a:p>
            <a:pPr marL="0" indent="0" defTabSz="448055">
              <a:lnSpc>
                <a:spcPct val="100000"/>
              </a:lnSpc>
              <a:buNone/>
              <a:defRPr sz="2744">
                <a:latin typeface="Times"/>
                <a:ea typeface="Times"/>
                <a:cs typeface="Times"/>
                <a:sym typeface="Times"/>
              </a:defRPr>
            </a:pPr>
            <a:r>
              <a:rPr lang="sv-SE" sz="2400" dirty="0">
                <a:solidFill>
                  <a:schemeClr val="bg1"/>
                </a:solidFill>
                <a:latin typeface="Arial" panose="020B0604020202020204" pitchFamily="34" charset="0"/>
                <a:cs typeface="Arial" panose="020B0604020202020204" pitchFamily="34" charset="0"/>
              </a:rPr>
              <a:t>	</a:t>
            </a:r>
            <a:r>
              <a:rPr lang="sv-SE" dirty="0">
                <a:solidFill>
                  <a:schemeClr val="bg1"/>
                </a:solidFill>
                <a:latin typeface="Arial" panose="020B0604020202020204" pitchFamily="34" charset="0"/>
                <a:cs typeface="Arial" panose="020B0604020202020204" pitchFamily="34" charset="0"/>
              </a:rPr>
              <a:t>	Moyra McDill</a:t>
            </a:r>
            <a:endParaRPr lang="en-US" sz="2400" dirty="0">
              <a:solidFill>
                <a:schemeClr val="bg1"/>
              </a:solidFill>
              <a:latin typeface="Arial" panose="020B0604020202020204" pitchFamily="34" charset="0"/>
              <a:cs typeface="Arial" panose="020B0604020202020204" pitchFamily="34" charset="0"/>
            </a:endParaRPr>
          </a:p>
          <a:p>
            <a:pPr marL="336042" indent="-336042" defTabSz="448055">
              <a:lnSpc>
                <a:spcPct val="100000"/>
              </a:lnSpc>
              <a:defRPr sz="2744">
                <a:latin typeface="Times"/>
                <a:ea typeface="Times"/>
                <a:cs typeface="Times"/>
                <a:sym typeface="Times"/>
              </a:defRPr>
            </a:pPr>
            <a:r>
              <a:rPr lang="en-US" sz="2400" dirty="0">
                <a:solidFill>
                  <a:schemeClr val="bg1"/>
                </a:solidFill>
                <a:latin typeface="Arial" panose="020B0604020202020204" pitchFamily="34" charset="0"/>
                <a:cs typeface="Arial" panose="020B0604020202020204" pitchFamily="34" charset="0"/>
              </a:rPr>
              <a:t>Email :</a:t>
            </a:r>
            <a:br>
              <a:rPr lang="en-US" sz="24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domb@dokt.chs.chalmers.se</a:t>
            </a:r>
          </a:p>
          <a:p>
            <a:pPr marL="336042" indent="-336042" defTabSz="448055">
              <a:lnSpc>
                <a:spcPct val="100000"/>
              </a:lnSpc>
              <a:defRPr sz="2744">
                <a:latin typeface="Times"/>
                <a:ea typeface="Times"/>
                <a:cs typeface="Times"/>
                <a:sym typeface="Times"/>
              </a:defRPr>
            </a:pPr>
            <a:r>
              <a:rPr lang="en-US" sz="2400" dirty="0">
                <a:solidFill>
                  <a:schemeClr val="bg1"/>
                </a:solidFill>
                <a:latin typeface="Arial" panose="020B0604020202020204" pitchFamily="34" charset="0"/>
                <a:cs typeface="Arial" panose="020B0604020202020204" pitchFamily="34" charset="0"/>
              </a:rPr>
              <a:t>Drop-in :</a:t>
            </a:r>
            <a:br>
              <a:rPr lang="en-US" sz="24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Wednesdays 12:00 - 13:00 </a:t>
            </a:r>
          </a:p>
          <a:p>
            <a:pPr marL="0" indent="0" defTabSz="448055">
              <a:lnSpc>
                <a:spcPct val="100000"/>
              </a:lnSpc>
              <a:buNone/>
              <a:defRPr sz="2744">
                <a:latin typeface="Times"/>
                <a:ea typeface="Times"/>
                <a:cs typeface="Times"/>
                <a:sym typeface="Times"/>
              </a:defRPr>
            </a:pPr>
            <a:r>
              <a:rPr lang="en-US" sz="2000" dirty="0">
                <a:solidFill>
                  <a:schemeClr val="bg1"/>
                </a:solidFill>
                <a:latin typeface="Arial" panose="020B0604020202020204" pitchFamily="34" charset="0"/>
                <a:cs typeface="Arial" panose="020B0604020202020204" pitchFamily="34" charset="0"/>
              </a:rPr>
              <a:t>	student union building     	(</a:t>
            </a:r>
            <a:r>
              <a:rPr lang="en-US" sz="2000" dirty="0" err="1">
                <a:solidFill>
                  <a:schemeClr val="bg1"/>
                </a:solidFill>
                <a:latin typeface="Arial" panose="020B0604020202020204" pitchFamily="34" charset="0"/>
                <a:cs typeface="Arial" panose="020B0604020202020204" pitchFamily="34" charset="0"/>
              </a:rPr>
              <a:t>Kårhuset</a:t>
            </a:r>
            <a:r>
              <a:rPr lang="en-US" sz="2000" dirty="0">
                <a:solidFill>
                  <a:schemeClr val="bg1"/>
                </a:solidFill>
                <a:latin typeface="Arial" panose="020B0604020202020204" pitchFamily="34" charset="0"/>
                <a:cs typeface="Arial" panose="020B0604020202020204" pitchFamily="34" charset="0"/>
              </a:rPr>
              <a:t>)  @ Emilia </a:t>
            </a:r>
            <a:endParaRPr lang="en-US" sz="2400" dirty="0">
              <a:solidFill>
                <a:schemeClr val="bg1"/>
              </a:solidFill>
              <a:latin typeface="Arial" panose="020B0604020202020204" pitchFamily="34" charset="0"/>
              <a:cs typeface="Arial" panose="020B0604020202020204" pitchFamily="34" charset="0"/>
            </a:endParaRPr>
          </a:p>
          <a:p>
            <a:pPr marL="336042" indent="-336042" defTabSz="448055">
              <a:lnSpc>
                <a:spcPct val="100000"/>
              </a:lnSpc>
              <a:defRPr sz="2744">
                <a:latin typeface="Times"/>
                <a:ea typeface="Times"/>
                <a:cs typeface="Times"/>
                <a:sym typeface="Times"/>
              </a:defRPr>
            </a:pPr>
            <a:r>
              <a:rPr lang="en-US" sz="2400" u="sng" dirty="0">
                <a:solidFill>
                  <a:schemeClr val="bg1"/>
                </a:solidFill>
                <a:latin typeface="Arial" panose="020B0604020202020204" pitchFamily="34" charset="0"/>
                <a:cs typeface="Arial" panose="020B0604020202020204" pitchFamily="34" charset="0"/>
              </a:rPr>
              <a:t>Call</a:t>
            </a:r>
            <a:r>
              <a:rPr lang="en-US" sz="2400" dirty="0">
                <a:solidFill>
                  <a:schemeClr val="bg1"/>
                </a:solidFill>
                <a:latin typeface="Arial" panose="020B0604020202020204" pitchFamily="34" charset="0"/>
                <a:cs typeface="Arial" panose="020B0604020202020204" pitchFamily="34" charset="0"/>
              </a:rPr>
              <a:t> :  +46 707 839825 </a:t>
            </a:r>
          </a:p>
          <a:p>
            <a:pPr marL="0" indent="0" defTabSz="448055">
              <a:lnSpc>
                <a:spcPct val="100000"/>
              </a:lnSpc>
              <a:buNone/>
              <a:defRPr sz="2744">
                <a:latin typeface="Times"/>
                <a:ea typeface="Times"/>
                <a:cs typeface="Times"/>
                <a:sym typeface="Times"/>
              </a:defRPr>
            </a:pPr>
            <a:r>
              <a:rPr lang="en-US" sz="2400" dirty="0">
                <a:solidFill>
                  <a:schemeClr val="bg1"/>
                </a:solidFill>
                <a:latin typeface="Arial" panose="020B0604020202020204" pitchFamily="34" charset="0"/>
                <a:cs typeface="Arial" panose="020B0604020202020204" pitchFamily="34" charset="0"/>
              </a:rPr>
              <a:t>	Tu, Wed, Thur.  12 – 13</a:t>
            </a:r>
          </a:p>
          <a:p>
            <a:pPr marL="336042" indent="-336042" defTabSz="448055">
              <a:lnSpc>
                <a:spcPct val="100000"/>
              </a:lnSpc>
              <a:defRPr sz="2744">
                <a:latin typeface="Times"/>
                <a:ea typeface="Times"/>
                <a:cs typeface="Times"/>
                <a:sym typeface="Times"/>
              </a:defRPr>
            </a:pPr>
            <a:r>
              <a:rPr lang="en-US" sz="2744" dirty="0">
                <a:solidFill>
                  <a:schemeClr val="bg1"/>
                </a:solidFill>
                <a:latin typeface="Arial" panose="020B0604020202020204" pitchFamily="34" charset="0"/>
                <a:cs typeface="Arial" panose="020B0604020202020204" pitchFamily="34" charset="0"/>
                <a:sym typeface="Times"/>
              </a:rPr>
              <a:t>Messages can be left</a:t>
            </a:r>
            <a:r>
              <a:rPr lang="en-US" sz="2400" dirty="0">
                <a:solidFill>
                  <a:schemeClr val="bg1"/>
                </a:solidFill>
                <a:latin typeface="Arial" panose="020B0604020202020204" pitchFamily="34" charset="0"/>
                <a:cs typeface="Arial" panose="020B0604020202020204" pitchFamily="34" charset="0"/>
              </a:rPr>
              <a:t> </a:t>
            </a:r>
          </a:p>
          <a:p>
            <a:pPr marL="336042" indent="-336042" defTabSz="448055">
              <a:lnSpc>
                <a:spcPct val="100000"/>
              </a:lnSpc>
              <a:defRPr sz="2744">
                <a:latin typeface="Times"/>
                <a:ea typeface="Times"/>
                <a:cs typeface="Times"/>
                <a:sym typeface="Times"/>
              </a:defRPr>
            </a:pPr>
            <a:r>
              <a:rPr lang="en-US" sz="2400" dirty="0">
                <a:solidFill>
                  <a:schemeClr val="bg1"/>
                </a:solidFill>
                <a:latin typeface="Arial" panose="020B0604020202020204" pitchFamily="34" charset="0"/>
                <a:cs typeface="Arial" panose="020B0604020202020204" pitchFamily="34" charset="0"/>
              </a:rPr>
              <a:t>Zoom, Teams,  Skype and similar meetings are available on request.</a:t>
            </a:r>
          </a:p>
          <a:p>
            <a:pPr>
              <a:lnSpc>
                <a:spcPct val="100000"/>
              </a:lnSpc>
            </a:pPr>
            <a:endParaRPr lang="en-US" sz="2000" dirty="0">
              <a:solidFill>
                <a:schemeClr val="bg1"/>
              </a:solidFill>
              <a:latin typeface="Arial" panose="020B0604020202020204" pitchFamily="34" charset="0"/>
              <a:cs typeface="Arial" panose="020B0604020202020204" pitchFamily="34" charset="0"/>
            </a:endParaRPr>
          </a:p>
        </p:txBody>
      </p:sp>
      <p:sp>
        <p:nvSpPr>
          <p:cNvPr id="7" name="Footer Placeholder 7">
            <a:extLst>
              <a:ext uri="{FF2B5EF4-FFF2-40B4-BE49-F238E27FC236}">
                <a16:creationId xmlns:a16="http://schemas.microsoft.com/office/drawing/2014/main" id="{63D3BDC8-5655-4CEE-BB60-5EBEFA2B2D05}"/>
              </a:ext>
            </a:extLst>
          </p:cNvPr>
          <p:cNvSpPr>
            <a:spLocks noGrp="1"/>
          </p:cNvSpPr>
          <p:nvPr>
            <p:ph type="ftr" sz="quarter" idx="11"/>
          </p:nvPr>
        </p:nvSpPr>
        <p:spPr>
          <a:xfrm>
            <a:off x="7461207" y="6182831"/>
            <a:ext cx="4524601" cy="404614"/>
          </a:xfrm>
        </p:spPr>
        <p:txBody>
          <a:bodyPr/>
          <a:lstStyle/>
          <a:p>
            <a:pPr algn="ctr"/>
            <a:r>
              <a:rPr lang="en-US" sz="2000" b="1" dirty="0">
                <a:solidFill>
                  <a:schemeClr val="bg1"/>
                </a:solidFill>
                <a:latin typeface="Arial" panose="020B0604020202020204" pitchFamily="34" charset="0"/>
                <a:cs typeface="Arial" panose="020B0604020202020204" pitchFamily="34" charset="0"/>
              </a:rPr>
              <a:t>www.dokt.chs.chalmers.se</a:t>
            </a:r>
          </a:p>
        </p:txBody>
      </p:sp>
      <p:pic>
        <p:nvPicPr>
          <p:cNvPr id="6" name="Picture 5">
            <a:extLst>
              <a:ext uri="{FF2B5EF4-FFF2-40B4-BE49-F238E27FC236}">
                <a16:creationId xmlns:a16="http://schemas.microsoft.com/office/drawing/2014/main" id="{6E73D1F5-AADC-6D48-A779-841FBC5FE7E8}"/>
              </a:ext>
            </a:extLst>
          </p:cNvPr>
          <p:cNvPicPr>
            <a:picLocks noChangeAspect="1"/>
          </p:cNvPicPr>
          <p:nvPr/>
        </p:nvPicPr>
        <p:blipFill>
          <a:blip r:embed="rId3"/>
          <a:stretch>
            <a:fillRect/>
          </a:stretch>
        </p:blipFill>
        <p:spPr>
          <a:xfrm>
            <a:off x="1" y="-9006"/>
            <a:ext cx="731520" cy="731520"/>
          </a:xfrm>
          <a:prstGeom prst="rect">
            <a:avLst/>
          </a:prstGeom>
        </p:spPr>
      </p:pic>
      <p:sp>
        <p:nvSpPr>
          <p:cNvPr id="8" name="Rectangle 7">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9342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73D1F5-AADC-6D48-A779-841FBC5FE7E8}"/>
              </a:ext>
            </a:extLst>
          </p:cNvPr>
          <p:cNvPicPr>
            <a:picLocks noChangeAspect="1"/>
          </p:cNvPicPr>
          <p:nvPr/>
        </p:nvPicPr>
        <p:blipFill>
          <a:blip r:embed="rId3"/>
          <a:stretch>
            <a:fillRect/>
          </a:stretch>
        </p:blipFill>
        <p:spPr>
          <a:xfrm>
            <a:off x="1" y="-9006"/>
            <a:ext cx="731520" cy="731520"/>
          </a:xfrm>
          <a:prstGeom prst="rect">
            <a:avLst/>
          </a:prstGeom>
        </p:spPr>
      </p:pic>
      <p:sp>
        <p:nvSpPr>
          <p:cNvPr id="8" name="Rectangle 7">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chemeClr val="bg1"/>
              </a:solidFill>
              <a:latin typeface="Arial" panose="020B060402020202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id="{2B381BEC-7F51-42F2-A980-02AD3975C86C}"/>
              </a:ext>
            </a:extLst>
          </p:cNvPr>
          <p:cNvSpPr>
            <a:spLocks noGrp="1"/>
          </p:cNvSpPr>
          <p:nvPr>
            <p:ph idx="1"/>
          </p:nvPr>
        </p:nvSpPr>
        <p:spPr>
          <a:xfrm>
            <a:off x="838200" y="2688242"/>
            <a:ext cx="4025630" cy="4351338"/>
          </a:xfrm>
        </p:spPr>
        <p:txBody>
          <a:bodyPr/>
          <a:lstStyle/>
          <a:p>
            <a:r>
              <a:rPr lang="en-US" dirty="0">
                <a:solidFill>
                  <a:schemeClr val="bg1"/>
                </a:solidFill>
              </a:rPr>
              <a:t>Next DS social event coming up is a hike!</a:t>
            </a:r>
          </a:p>
          <a:p>
            <a:r>
              <a:rPr lang="en-US" dirty="0">
                <a:solidFill>
                  <a:schemeClr val="bg1"/>
                </a:solidFill>
              </a:rPr>
              <a:t> Would be fun to see some of you there!</a:t>
            </a:r>
          </a:p>
        </p:txBody>
      </p:sp>
      <p:sp>
        <p:nvSpPr>
          <p:cNvPr id="5" name="Title 1">
            <a:extLst>
              <a:ext uri="{FF2B5EF4-FFF2-40B4-BE49-F238E27FC236}">
                <a16:creationId xmlns:a16="http://schemas.microsoft.com/office/drawing/2014/main" id="{587AAF59-0435-8B4A-9B94-24D6A54B2228}"/>
              </a:ext>
            </a:extLst>
          </p:cNvPr>
          <p:cNvSpPr>
            <a:spLocks noGrp="1"/>
          </p:cNvSpPr>
          <p:nvPr>
            <p:ph type="title"/>
          </p:nvPr>
        </p:nvSpPr>
        <p:spPr>
          <a:xfrm>
            <a:off x="838200" y="668527"/>
            <a:ext cx="10515600" cy="1325563"/>
          </a:xfrm>
        </p:spPr>
        <p:txBody>
          <a:bodyPr/>
          <a:lstStyle/>
          <a:p>
            <a:r>
              <a:rPr lang="en-US" b="1" dirty="0">
                <a:solidFill>
                  <a:schemeClr val="bg1"/>
                </a:solidFill>
                <a:latin typeface="Arial" panose="020B0604020202020204" pitchFamily="34" charset="0"/>
                <a:cs typeface="Arial" panose="020B0604020202020204" pitchFamily="34" charset="0"/>
              </a:rPr>
              <a:t>Hope you found something useful!</a:t>
            </a:r>
          </a:p>
        </p:txBody>
      </p:sp>
      <p:pic>
        <p:nvPicPr>
          <p:cNvPr id="3" name="Picture 2" descr="A screen shot of a computer&#10;&#10;Description automatically generated">
            <a:extLst>
              <a:ext uri="{FF2B5EF4-FFF2-40B4-BE49-F238E27FC236}">
                <a16:creationId xmlns:a16="http://schemas.microsoft.com/office/drawing/2014/main" id="{F6349C60-9E9F-C343-8960-EB6D2DF652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212" y="2662384"/>
            <a:ext cx="6499158" cy="3925053"/>
          </a:xfrm>
          <a:prstGeom prst="rect">
            <a:avLst/>
          </a:prstGeom>
        </p:spPr>
      </p:pic>
    </p:spTree>
    <p:extLst>
      <p:ext uri="{BB962C8B-B14F-4D97-AF65-F5344CB8AC3E}">
        <p14:creationId xmlns:p14="http://schemas.microsoft.com/office/powerpoint/2010/main" val="615174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34065"/>
            <a:ext cx="10515600" cy="1325563"/>
          </a:xfrm>
        </p:spPr>
        <p:txBody>
          <a:bodyPr/>
          <a:lstStyle/>
          <a:p>
            <a:r>
              <a:rPr lang="en-US" b="1" dirty="0">
                <a:solidFill>
                  <a:schemeClr val="bg1"/>
                </a:solidFill>
                <a:latin typeface="Arial" panose="020B0604020202020204" pitchFamily="34" charset="0"/>
                <a:cs typeface="Arial" panose="020B0604020202020204" pitchFamily="34" charset="0"/>
              </a:rPr>
              <a:t>The DS Board</a:t>
            </a:r>
          </a:p>
        </p:txBody>
      </p:sp>
      <p:sp>
        <p:nvSpPr>
          <p:cNvPr id="4" name="Freeform 3"/>
          <p:cNvSpPr/>
          <p:nvPr/>
        </p:nvSpPr>
        <p:spPr>
          <a:xfrm>
            <a:off x="8338869" y="2499858"/>
            <a:ext cx="2082046" cy="1801054"/>
          </a:xfrm>
          <a:custGeom>
            <a:avLst/>
            <a:gdLst>
              <a:gd name="connsiteX0" fmla="*/ 0 w 2082046"/>
              <a:gd name="connsiteY0" fmla="*/ 900527 h 1801054"/>
              <a:gd name="connsiteX1" fmla="*/ 514561 w 2082046"/>
              <a:gd name="connsiteY1" fmla="*/ 0 h 1801054"/>
              <a:gd name="connsiteX2" fmla="*/ 1567485 w 2082046"/>
              <a:gd name="connsiteY2" fmla="*/ 0 h 1801054"/>
              <a:gd name="connsiteX3" fmla="*/ 2082046 w 2082046"/>
              <a:gd name="connsiteY3" fmla="*/ 900527 h 1801054"/>
              <a:gd name="connsiteX4" fmla="*/ 1567485 w 2082046"/>
              <a:gd name="connsiteY4" fmla="*/ 1801054 h 1801054"/>
              <a:gd name="connsiteX5" fmla="*/ 514561 w 2082046"/>
              <a:gd name="connsiteY5" fmla="*/ 1801054 h 1801054"/>
              <a:gd name="connsiteX6" fmla="*/ 0 w 2082046"/>
              <a:gd name="connsiteY6" fmla="*/ 900527 h 180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2046" h="1801054">
                <a:moveTo>
                  <a:pt x="0" y="900527"/>
                </a:moveTo>
                <a:lnTo>
                  <a:pt x="514561" y="0"/>
                </a:lnTo>
                <a:lnTo>
                  <a:pt x="1567485" y="0"/>
                </a:lnTo>
                <a:lnTo>
                  <a:pt x="2082046" y="900527"/>
                </a:lnTo>
                <a:lnTo>
                  <a:pt x="1567485" y="1801054"/>
                </a:lnTo>
                <a:lnTo>
                  <a:pt x="514561" y="1801054"/>
                </a:lnTo>
                <a:lnTo>
                  <a:pt x="0" y="900527"/>
                </a:lnTo>
                <a:close/>
              </a:path>
            </a:pathLst>
          </a:custGeom>
          <a:solidFill>
            <a:srgbClr val="1FB9A3"/>
          </a:solidFill>
          <a:ln w="38100">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385664" tIns="339100" rIns="385664" bIns="339100" numCol="1" spcCol="1270" anchor="ctr" anchorCtr="0">
            <a:noAutofit/>
          </a:bodyPr>
          <a:lstStyle/>
          <a:p>
            <a:pPr lvl="0" algn="ctr" defTabSz="1422400">
              <a:lnSpc>
                <a:spcPct val="90000"/>
              </a:lnSpc>
              <a:spcBef>
                <a:spcPct val="0"/>
              </a:spcBef>
              <a:spcAft>
                <a:spcPct val="35000"/>
              </a:spcAft>
            </a:pPr>
            <a:r>
              <a:rPr lang="en-US" sz="3200" b="1" kern="1200" dirty="0">
                <a:solidFill>
                  <a:srgbClr val="002060"/>
                </a:solidFill>
                <a:latin typeface="Arial" panose="020B0604020202020204" pitchFamily="34" charset="0"/>
                <a:cs typeface="Arial" panose="020B0604020202020204" pitchFamily="34" charset="0"/>
              </a:rPr>
              <a:t>DS Board</a:t>
            </a:r>
          </a:p>
        </p:txBody>
      </p:sp>
      <p:sp>
        <p:nvSpPr>
          <p:cNvPr id="5" name="Hexagon 4"/>
          <p:cNvSpPr/>
          <p:nvPr/>
        </p:nvSpPr>
        <p:spPr>
          <a:xfrm>
            <a:off x="9642630" y="1638175"/>
            <a:ext cx="785550" cy="676855"/>
          </a:xfrm>
          <a:prstGeom prst="hexagon">
            <a:avLst>
              <a:gd name="adj" fmla="val 28900"/>
              <a:gd name="vf" fmla="val 115470"/>
            </a:avLst>
          </a:prstGeom>
          <a:scene3d>
            <a:camera prst="orthographicFront">
              <a:rot lat="0" lon="0" rev="0"/>
            </a:camera>
            <a:lightRig rig="contrasting" dir="t">
              <a:rot lat="0" lon="0" rev="1200000"/>
            </a:lightRig>
          </a:scene3d>
          <a:sp3d z="-300000" prstMaterial="plastic"/>
        </p:spPr>
        <p:style>
          <a:lnRef idx="1">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8530656" y="861798"/>
            <a:ext cx="1706222" cy="1476082"/>
          </a:xfrm>
          <a:custGeom>
            <a:avLst/>
            <a:gdLst>
              <a:gd name="connsiteX0" fmla="*/ 0 w 1706222"/>
              <a:gd name="connsiteY0" fmla="*/ 738041 h 1476082"/>
              <a:gd name="connsiteX1" fmla="*/ 421717 w 1706222"/>
              <a:gd name="connsiteY1" fmla="*/ 0 h 1476082"/>
              <a:gd name="connsiteX2" fmla="*/ 1284505 w 1706222"/>
              <a:gd name="connsiteY2" fmla="*/ 0 h 1476082"/>
              <a:gd name="connsiteX3" fmla="*/ 1706222 w 1706222"/>
              <a:gd name="connsiteY3" fmla="*/ 738041 h 1476082"/>
              <a:gd name="connsiteX4" fmla="*/ 1284505 w 1706222"/>
              <a:gd name="connsiteY4" fmla="*/ 1476082 h 1476082"/>
              <a:gd name="connsiteX5" fmla="*/ 421717 w 1706222"/>
              <a:gd name="connsiteY5" fmla="*/ 1476082 h 1476082"/>
              <a:gd name="connsiteX6" fmla="*/ 0 w 1706222"/>
              <a:gd name="connsiteY6" fmla="*/ 738041 h 147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6222" h="1476082">
                <a:moveTo>
                  <a:pt x="0" y="738041"/>
                </a:moveTo>
                <a:lnTo>
                  <a:pt x="421717" y="0"/>
                </a:lnTo>
                <a:lnTo>
                  <a:pt x="1284505" y="0"/>
                </a:lnTo>
                <a:lnTo>
                  <a:pt x="1706222" y="738041"/>
                </a:lnTo>
                <a:lnTo>
                  <a:pt x="1284505" y="1476082"/>
                </a:lnTo>
                <a:lnTo>
                  <a:pt x="421717" y="1476082"/>
                </a:lnTo>
                <a:lnTo>
                  <a:pt x="0" y="738041"/>
                </a:lnTo>
                <a:close/>
              </a:path>
            </a:pathLst>
          </a:custGeom>
          <a:solidFill>
            <a:srgbClr val="1FB9A3"/>
          </a:solidFill>
          <a:ln w="38100">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rgbClr r="0" g="0" b="0"/>
          </a:fillRef>
          <a:effectRef idx="2">
            <a:schemeClr val="accent1">
              <a:hueOff val="0"/>
              <a:satOff val="0"/>
              <a:lumOff val="0"/>
              <a:alphaOff val="0"/>
            </a:schemeClr>
          </a:effectRef>
          <a:fontRef idx="minor">
            <a:schemeClr val="lt1"/>
          </a:fontRef>
        </p:style>
        <p:txBody>
          <a:bodyPr spcFirstLastPara="0" vert="horz" wrap="square" lIns="305617" tIns="267478" rIns="305617" bIns="267478" numCol="1" spcCol="1270" anchor="ctr" anchorCtr="0">
            <a:noAutofit/>
          </a:bodyPr>
          <a:lstStyle/>
          <a:p>
            <a:pPr lvl="0" algn="ctr" defTabSz="800100">
              <a:lnSpc>
                <a:spcPct val="90000"/>
              </a:lnSpc>
              <a:spcBef>
                <a:spcPct val="0"/>
              </a:spcBef>
              <a:spcAft>
                <a:spcPct val="35000"/>
              </a:spcAft>
            </a:pPr>
            <a:r>
              <a:rPr lang="en-US" sz="1800" b="1" kern="1200" dirty="0">
                <a:solidFill>
                  <a:srgbClr val="002060"/>
                </a:solidFill>
                <a:latin typeface="Arial" panose="020B0604020202020204" pitchFamily="34" charset="0"/>
                <a:cs typeface="Arial" panose="020B0604020202020204" pitchFamily="34" charset="0"/>
              </a:rPr>
              <a:t>Doctoral education</a:t>
            </a:r>
          </a:p>
        </p:txBody>
      </p:sp>
      <p:sp>
        <p:nvSpPr>
          <p:cNvPr id="11" name="Hexagon 10"/>
          <p:cNvSpPr/>
          <p:nvPr/>
        </p:nvSpPr>
        <p:spPr>
          <a:xfrm>
            <a:off x="10559428" y="2903534"/>
            <a:ext cx="785550" cy="676855"/>
          </a:xfrm>
          <a:prstGeom prst="hexagon">
            <a:avLst>
              <a:gd name="adj" fmla="val 28900"/>
              <a:gd name="vf" fmla="val 115470"/>
            </a:avLst>
          </a:prstGeom>
          <a:scene3d>
            <a:camera prst="orthographicFront">
              <a:rot lat="0" lon="0" rev="0"/>
            </a:camera>
            <a:lightRig rig="contrasting" dir="t">
              <a:rot lat="0" lon="0" rev="1200000"/>
            </a:lightRig>
          </a:scene3d>
          <a:sp3d z="-300000" prstMaterial="plastic"/>
        </p:spPr>
        <p:style>
          <a:lnRef idx="1">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10095460" y="1769687"/>
            <a:ext cx="1706222" cy="1476082"/>
          </a:xfrm>
          <a:custGeom>
            <a:avLst/>
            <a:gdLst>
              <a:gd name="connsiteX0" fmla="*/ 0 w 1706222"/>
              <a:gd name="connsiteY0" fmla="*/ 738041 h 1476082"/>
              <a:gd name="connsiteX1" fmla="*/ 421717 w 1706222"/>
              <a:gd name="connsiteY1" fmla="*/ 0 h 1476082"/>
              <a:gd name="connsiteX2" fmla="*/ 1284505 w 1706222"/>
              <a:gd name="connsiteY2" fmla="*/ 0 h 1476082"/>
              <a:gd name="connsiteX3" fmla="*/ 1706222 w 1706222"/>
              <a:gd name="connsiteY3" fmla="*/ 738041 h 1476082"/>
              <a:gd name="connsiteX4" fmla="*/ 1284505 w 1706222"/>
              <a:gd name="connsiteY4" fmla="*/ 1476082 h 1476082"/>
              <a:gd name="connsiteX5" fmla="*/ 421717 w 1706222"/>
              <a:gd name="connsiteY5" fmla="*/ 1476082 h 1476082"/>
              <a:gd name="connsiteX6" fmla="*/ 0 w 1706222"/>
              <a:gd name="connsiteY6" fmla="*/ 738041 h 147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6222" h="1476082">
                <a:moveTo>
                  <a:pt x="0" y="738041"/>
                </a:moveTo>
                <a:lnTo>
                  <a:pt x="421717" y="0"/>
                </a:lnTo>
                <a:lnTo>
                  <a:pt x="1284505" y="0"/>
                </a:lnTo>
                <a:lnTo>
                  <a:pt x="1706222" y="738041"/>
                </a:lnTo>
                <a:lnTo>
                  <a:pt x="1284505" y="1476082"/>
                </a:lnTo>
                <a:lnTo>
                  <a:pt x="421717" y="1476082"/>
                </a:lnTo>
                <a:lnTo>
                  <a:pt x="0" y="738041"/>
                </a:lnTo>
                <a:close/>
              </a:path>
            </a:pathLst>
          </a:custGeom>
          <a:solidFill>
            <a:srgbClr val="1FB9A3"/>
          </a:solidFill>
          <a:ln w="38100">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rgbClr r="0" g="0" b="0"/>
          </a:fillRef>
          <a:effectRef idx="2">
            <a:schemeClr val="accent1">
              <a:hueOff val="0"/>
              <a:satOff val="0"/>
              <a:lumOff val="0"/>
              <a:alphaOff val="0"/>
            </a:schemeClr>
          </a:effectRef>
          <a:fontRef idx="minor">
            <a:schemeClr val="lt1"/>
          </a:fontRef>
        </p:style>
        <p:txBody>
          <a:bodyPr spcFirstLastPara="0" vert="horz" wrap="square" lIns="305617" tIns="267478" rIns="305617" bIns="267478" numCol="1" spcCol="1270" anchor="ctr" anchorCtr="0">
            <a:noAutofit/>
          </a:bodyPr>
          <a:lstStyle/>
          <a:p>
            <a:pPr lvl="0" algn="ctr" defTabSz="800100">
              <a:lnSpc>
                <a:spcPct val="90000"/>
              </a:lnSpc>
              <a:spcBef>
                <a:spcPct val="0"/>
              </a:spcBef>
              <a:spcAft>
                <a:spcPct val="35000"/>
              </a:spcAft>
            </a:pPr>
            <a:r>
              <a:rPr lang="en-US" sz="1400" b="1" kern="1200" dirty="0">
                <a:solidFill>
                  <a:srgbClr val="002060"/>
                </a:solidFill>
                <a:latin typeface="Arial" panose="020B0604020202020204" pitchFamily="34" charset="0"/>
                <a:cs typeface="Arial" panose="020B0604020202020204" pitchFamily="34" charset="0"/>
              </a:rPr>
              <a:t>Wage negotiation</a:t>
            </a:r>
          </a:p>
        </p:txBody>
      </p:sp>
      <p:sp>
        <p:nvSpPr>
          <p:cNvPr id="13" name="Hexagon 12"/>
          <p:cNvSpPr/>
          <p:nvPr/>
        </p:nvSpPr>
        <p:spPr>
          <a:xfrm>
            <a:off x="9922561" y="4331887"/>
            <a:ext cx="785550" cy="676855"/>
          </a:xfrm>
          <a:prstGeom prst="hexagon">
            <a:avLst>
              <a:gd name="adj" fmla="val 28900"/>
              <a:gd name="vf" fmla="val 115470"/>
            </a:avLst>
          </a:prstGeom>
          <a:scene3d>
            <a:camera prst="orthographicFront">
              <a:rot lat="0" lon="0" rev="0"/>
            </a:camera>
            <a:lightRig rig="contrasting" dir="t">
              <a:rot lat="0" lon="0" rev="1200000"/>
            </a:lightRig>
          </a:scene3d>
          <a:sp3d z="-300000" prstMaterial="plastic"/>
        </p:spPr>
        <p:style>
          <a:lnRef idx="1">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10095460" y="3554493"/>
            <a:ext cx="1706222" cy="1476082"/>
          </a:xfrm>
          <a:custGeom>
            <a:avLst/>
            <a:gdLst>
              <a:gd name="connsiteX0" fmla="*/ 0 w 1706222"/>
              <a:gd name="connsiteY0" fmla="*/ 738041 h 1476082"/>
              <a:gd name="connsiteX1" fmla="*/ 421717 w 1706222"/>
              <a:gd name="connsiteY1" fmla="*/ 0 h 1476082"/>
              <a:gd name="connsiteX2" fmla="*/ 1284505 w 1706222"/>
              <a:gd name="connsiteY2" fmla="*/ 0 h 1476082"/>
              <a:gd name="connsiteX3" fmla="*/ 1706222 w 1706222"/>
              <a:gd name="connsiteY3" fmla="*/ 738041 h 1476082"/>
              <a:gd name="connsiteX4" fmla="*/ 1284505 w 1706222"/>
              <a:gd name="connsiteY4" fmla="*/ 1476082 h 1476082"/>
              <a:gd name="connsiteX5" fmla="*/ 421717 w 1706222"/>
              <a:gd name="connsiteY5" fmla="*/ 1476082 h 1476082"/>
              <a:gd name="connsiteX6" fmla="*/ 0 w 1706222"/>
              <a:gd name="connsiteY6" fmla="*/ 738041 h 147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6222" h="1476082">
                <a:moveTo>
                  <a:pt x="0" y="738041"/>
                </a:moveTo>
                <a:lnTo>
                  <a:pt x="421717" y="0"/>
                </a:lnTo>
                <a:lnTo>
                  <a:pt x="1284505" y="0"/>
                </a:lnTo>
                <a:lnTo>
                  <a:pt x="1706222" y="738041"/>
                </a:lnTo>
                <a:lnTo>
                  <a:pt x="1284505" y="1476082"/>
                </a:lnTo>
                <a:lnTo>
                  <a:pt x="421717" y="1476082"/>
                </a:lnTo>
                <a:lnTo>
                  <a:pt x="0" y="738041"/>
                </a:lnTo>
                <a:close/>
              </a:path>
            </a:pathLst>
          </a:custGeom>
          <a:solidFill>
            <a:srgbClr val="1FB9A3"/>
          </a:solidFill>
          <a:ln w="38100">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rgbClr r="0" g="0" b="0"/>
          </a:fillRef>
          <a:effectRef idx="2">
            <a:schemeClr val="accent1">
              <a:hueOff val="0"/>
              <a:satOff val="0"/>
              <a:lumOff val="0"/>
              <a:alphaOff val="0"/>
            </a:schemeClr>
          </a:effectRef>
          <a:fontRef idx="minor">
            <a:schemeClr val="lt1"/>
          </a:fontRef>
        </p:style>
        <p:txBody>
          <a:bodyPr spcFirstLastPara="0" vert="horz" wrap="square" lIns="305617" tIns="267478" rIns="305617" bIns="267478" numCol="1" spcCol="1270" anchor="ctr" anchorCtr="0">
            <a:noAutofit/>
          </a:bodyPr>
          <a:lstStyle/>
          <a:p>
            <a:pPr lvl="0" algn="ctr" defTabSz="800100">
              <a:lnSpc>
                <a:spcPct val="90000"/>
              </a:lnSpc>
              <a:spcBef>
                <a:spcPct val="0"/>
              </a:spcBef>
              <a:spcAft>
                <a:spcPct val="35000"/>
              </a:spcAft>
            </a:pPr>
            <a:r>
              <a:rPr lang="sv-SE" b="1" dirty="0">
                <a:solidFill>
                  <a:srgbClr val="002060"/>
                </a:solidFill>
                <a:latin typeface="Arial" panose="020B0604020202020204" pitchFamily="34" charset="0"/>
                <a:cs typeface="Arial" panose="020B0604020202020204" pitchFamily="34" charset="0"/>
              </a:rPr>
              <a:t>PhDs </a:t>
            </a:r>
            <a:r>
              <a:rPr lang="sv-SE" b="1" dirty="0" err="1">
                <a:solidFill>
                  <a:srgbClr val="002060"/>
                </a:solidFill>
                <a:latin typeface="Arial" panose="020B0604020202020204" pitchFamily="34" charset="0"/>
                <a:cs typeface="Arial" panose="020B0604020202020204" pitchFamily="34" charset="0"/>
              </a:rPr>
              <a:t>working</a:t>
            </a:r>
            <a:r>
              <a:rPr lang="sv-SE" b="1" dirty="0">
                <a:solidFill>
                  <a:srgbClr val="002060"/>
                </a:solidFill>
                <a:latin typeface="Arial" panose="020B0604020202020204" pitchFamily="34" charset="0"/>
                <a:cs typeface="Arial" panose="020B0604020202020204" pitchFamily="34" charset="0"/>
              </a:rPr>
              <a:t> </a:t>
            </a:r>
            <a:r>
              <a:rPr lang="sv-SE" b="1" dirty="0" err="1">
                <a:solidFill>
                  <a:srgbClr val="002060"/>
                </a:solidFill>
                <a:latin typeface="Arial" panose="020B0604020202020204" pitchFamily="34" charset="0"/>
                <a:cs typeface="Arial" panose="020B0604020202020204" pitchFamily="34" charset="0"/>
              </a:rPr>
              <a:t>condition</a:t>
            </a:r>
            <a:endParaRPr lang="en-US" sz="1800" b="1" kern="1200" dirty="0">
              <a:solidFill>
                <a:srgbClr val="002060"/>
              </a:solidFill>
              <a:latin typeface="Arial" panose="020B0604020202020204" pitchFamily="34" charset="0"/>
              <a:cs typeface="Arial" panose="020B0604020202020204" pitchFamily="34" charset="0"/>
            </a:endParaRPr>
          </a:p>
        </p:txBody>
      </p:sp>
      <p:sp>
        <p:nvSpPr>
          <p:cNvPr id="15" name="Hexagon 14"/>
          <p:cNvSpPr/>
          <p:nvPr/>
        </p:nvSpPr>
        <p:spPr>
          <a:xfrm>
            <a:off x="8342744" y="4480155"/>
            <a:ext cx="785550" cy="676855"/>
          </a:xfrm>
          <a:prstGeom prst="hexagon">
            <a:avLst>
              <a:gd name="adj" fmla="val 28900"/>
              <a:gd name="vf" fmla="val 115470"/>
            </a:avLst>
          </a:prstGeom>
          <a:scene3d>
            <a:camera prst="orthographicFront">
              <a:rot lat="0" lon="0" rev="0"/>
            </a:camera>
            <a:lightRig rig="contrasting" dir="t">
              <a:rot lat="0" lon="0" rev="1200000"/>
            </a:lightRig>
          </a:scene3d>
          <a:sp3d z="-300000" prstMaterial="plastic"/>
        </p:spPr>
        <p:style>
          <a:lnRef idx="1">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8530656" y="4463399"/>
            <a:ext cx="1706222" cy="1476082"/>
          </a:xfrm>
          <a:custGeom>
            <a:avLst/>
            <a:gdLst>
              <a:gd name="connsiteX0" fmla="*/ 0 w 1706222"/>
              <a:gd name="connsiteY0" fmla="*/ 738041 h 1476082"/>
              <a:gd name="connsiteX1" fmla="*/ 421717 w 1706222"/>
              <a:gd name="connsiteY1" fmla="*/ 0 h 1476082"/>
              <a:gd name="connsiteX2" fmla="*/ 1284505 w 1706222"/>
              <a:gd name="connsiteY2" fmla="*/ 0 h 1476082"/>
              <a:gd name="connsiteX3" fmla="*/ 1706222 w 1706222"/>
              <a:gd name="connsiteY3" fmla="*/ 738041 h 1476082"/>
              <a:gd name="connsiteX4" fmla="*/ 1284505 w 1706222"/>
              <a:gd name="connsiteY4" fmla="*/ 1476082 h 1476082"/>
              <a:gd name="connsiteX5" fmla="*/ 421717 w 1706222"/>
              <a:gd name="connsiteY5" fmla="*/ 1476082 h 1476082"/>
              <a:gd name="connsiteX6" fmla="*/ 0 w 1706222"/>
              <a:gd name="connsiteY6" fmla="*/ 738041 h 147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6222" h="1476082">
                <a:moveTo>
                  <a:pt x="0" y="738041"/>
                </a:moveTo>
                <a:lnTo>
                  <a:pt x="421717" y="0"/>
                </a:lnTo>
                <a:lnTo>
                  <a:pt x="1284505" y="0"/>
                </a:lnTo>
                <a:lnTo>
                  <a:pt x="1706222" y="738041"/>
                </a:lnTo>
                <a:lnTo>
                  <a:pt x="1284505" y="1476082"/>
                </a:lnTo>
                <a:lnTo>
                  <a:pt x="421717" y="1476082"/>
                </a:lnTo>
                <a:lnTo>
                  <a:pt x="0" y="738041"/>
                </a:lnTo>
                <a:close/>
              </a:path>
            </a:pathLst>
          </a:custGeom>
          <a:solidFill>
            <a:srgbClr val="1FB9A3"/>
          </a:solidFill>
          <a:ln w="38100">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rgbClr r="0" g="0" b="0"/>
          </a:fillRef>
          <a:effectRef idx="2">
            <a:schemeClr val="accent1">
              <a:hueOff val="0"/>
              <a:satOff val="0"/>
              <a:lumOff val="0"/>
              <a:alphaOff val="0"/>
            </a:schemeClr>
          </a:effectRef>
          <a:fontRef idx="minor">
            <a:schemeClr val="lt1"/>
          </a:fontRef>
        </p:style>
        <p:txBody>
          <a:bodyPr spcFirstLastPara="0" vert="horz" wrap="square" lIns="305617" tIns="267478" rIns="305617" bIns="267478" numCol="1" spcCol="1270" anchor="ctr" anchorCtr="0">
            <a:noAutofit/>
          </a:bodyPr>
          <a:lstStyle/>
          <a:p>
            <a:pPr lvl="0" algn="ctr" defTabSz="800100">
              <a:lnSpc>
                <a:spcPct val="90000"/>
              </a:lnSpc>
              <a:spcBef>
                <a:spcPct val="0"/>
              </a:spcBef>
              <a:spcAft>
                <a:spcPct val="35000"/>
              </a:spcAft>
            </a:pPr>
            <a:r>
              <a:rPr lang="en-US" sz="1800" b="1" kern="1200" dirty="0">
                <a:solidFill>
                  <a:srgbClr val="002060"/>
                </a:solidFill>
                <a:latin typeface="Arial" panose="020B0604020202020204" pitchFamily="34" charset="0"/>
                <a:cs typeface="Arial" panose="020B0604020202020204" pitchFamily="34" charset="0"/>
              </a:rPr>
              <a:t>Yearly activities</a:t>
            </a:r>
          </a:p>
        </p:txBody>
      </p:sp>
      <p:sp>
        <p:nvSpPr>
          <p:cNvPr id="17" name="Hexagon 16"/>
          <p:cNvSpPr/>
          <p:nvPr/>
        </p:nvSpPr>
        <p:spPr>
          <a:xfrm>
            <a:off x="7410932" y="3215304"/>
            <a:ext cx="785550" cy="676855"/>
          </a:xfrm>
          <a:prstGeom prst="hexagon">
            <a:avLst>
              <a:gd name="adj" fmla="val 28900"/>
              <a:gd name="vf" fmla="val 115470"/>
            </a:avLst>
          </a:prstGeom>
          <a:scene3d>
            <a:camera prst="orthographicFront">
              <a:rot lat="0" lon="0" rev="0"/>
            </a:camera>
            <a:lightRig rig="contrasting" dir="t">
              <a:rot lat="0" lon="0" rev="1200000"/>
            </a:lightRig>
          </a:scene3d>
          <a:sp3d z="-300000" prstMaterial="plastic"/>
        </p:spPr>
        <p:style>
          <a:lnRef idx="1">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6958587" y="3555509"/>
            <a:ext cx="1706222" cy="1476082"/>
          </a:xfrm>
          <a:custGeom>
            <a:avLst/>
            <a:gdLst>
              <a:gd name="connsiteX0" fmla="*/ 0 w 1706222"/>
              <a:gd name="connsiteY0" fmla="*/ 738041 h 1476082"/>
              <a:gd name="connsiteX1" fmla="*/ 421717 w 1706222"/>
              <a:gd name="connsiteY1" fmla="*/ 0 h 1476082"/>
              <a:gd name="connsiteX2" fmla="*/ 1284505 w 1706222"/>
              <a:gd name="connsiteY2" fmla="*/ 0 h 1476082"/>
              <a:gd name="connsiteX3" fmla="*/ 1706222 w 1706222"/>
              <a:gd name="connsiteY3" fmla="*/ 738041 h 1476082"/>
              <a:gd name="connsiteX4" fmla="*/ 1284505 w 1706222"/>
              <a:gd name="connsiteY4" fmla="*/ 1476082 h 1476082"/>
              <a:gd name="connsiteX5" fmla="*/ 421717 w 1706222"/>
              <a:gd name="connsiteY5" fmla="*/ 1476082 h 1476082"/>
              <a:gd name="connsiteX6" fmla="*/ 0 w 1706222"/>
              <a:gd name="connsiteY6" fmla="*/ 738041 h 147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6222" h="1476082">
                <a:moveTo>
                  <a:pt x="0" y="738041"/>
                </a:moveTo>
                <a:lnTo>
                  <a:pt x="421717" y="0"/>
                </a:lnTo>
                <a:lnTo>
                  <a:pt x="1284505" y="0"/>
                </a:lnTo>
                <a:lnTo>
                  <a:pt x="1706222" y="738041"/>
                </a:lnTo>
                <a:lnTo>
                  <a:pt x="1284505" y="1476082"/>
                </a:lnTo>
                <a:lnTo>
                  <a:pt x="421717" y="1476082"/>
                </a:lnTo>
                <a:lnTo>
                  <a:pt x="0" y="738041"/>
                </a:lnTo>
                <a:close/>
              </a:path>
            </a:pathLst>
          </a:custGeom>
          <a:solidFill>
            <a:srgbClr val="1FB9A3"/>
          </a:solidFill>
          <a:ln w="38100">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rgbClr r="0" g="0" b="0"/>
          </a:fillRef>
          <a:effectRef idx="2">
            <a:schemeClr val="accent1">
              <a:hueOff val="0"/>
              <a:satOff val="0"/>
              <a:lumOff val="0"/>
              <a:alphaOff val="0"/>
            </a:schemeClr>
          </a:effectRef>
          <a:fontRef idx="minor">
            <a:schemeClr val="lt1"/>
          </a:fontRef>
        </p:style>
        <p:txBody>
          <a:bodyPr spcFirstLastPara="0" vert="horz" wrap="square" lIns="303077" tIns="264938" rIns="303077" bIns="264938" numCol="1" spcCol="1270" anchor="ctr" anchorCtr="0">
            <a:noAutofit/>
          </a:bodyPr>
          <a:lstStyle/>
          <a:p>
            <a:pPr lvl="0" algn="ctr" defTabSz="711200">
              <a:lnSpc>
                <a:spcPct val="90000"/>
              </a:lnSpc>
              <a:spcBef>
                <a:spcPct val="0"/>
              </a:spcBef>
              <a:spcAft>
                <a:spcPct val="35000"/>
              </a:spcAft>
            </a:pPr>
            <a:r>
              <a:rPr lang="en-US" sz="1600" b="1" kern="1200" dirty="0">
                <a:solidFill>
                  <a:srgbClr val="002060"/>
                </a:solidFill>
                <a:latin typeface="Arial" panose="020B0604020202020204" pitchFamily="34" charset="0"/>
                <a:cs typeface="Arial" panose="020B0604020202020204" pitchFamily="34" charset="0"/>
              </a:rPr>
              <a:t>Develop-</a:t>
            </a:r>
            <a:r>
              <a:rPr lang="en-US" sz="1600" b="1" kern="1200" dirty="0" err="1">
                <a:solidFill>
                  <a:srgbClr val="002060"/>
                </a:solidFill>
                <a:latin typeface="Arial" panose="020B0604020202020204" pitchFamily="34" charset="0"/>
                <a:cs typeface="Arial" panose="020B0604020202020204" pitchFamily="34" charset="0"/>
              </a:rPr>
              <a:t>ment</a:t>
            </a:r>
            <a:r>
              <a:rPr lang="en-US" sz="1600" b="1" kern="1200" dirty="0">
                <a:solidFill>
                  <a:srgbClr val="002060"/>
                </a:solidFill>
                <a:latin typeface="Arial" panose="020B0604020202020204" pitchFamily="34" charset="0"/>
                <a:cs typeface="Arial" panose="020B0604020202020204" pitchFamily="34" charset="0"/>
              </a:rPr>
              <a:t> projects</a:t>
            </a:r>
          </a:p>
        </p:txBody>
      </p:sp>
      <p:sp>
        <p:nvSpPr>
          <p:cNvPr id="19" name="Freeform 18"/>
          <p:cNvSpPr/>
          <p:nvPr/>
        </p:nvSpPr>
        <p:spPr>
          <a:xfrm>
            <a:off x="6958587" y="1767656"/>
            <a:ext cx="1706222" cy="1476082"/>
          </a:xfrm>
          <a:custGeom>
            <a:avLst/>
            <a:gdLst>
              <a:gd name="connsiteX0" fmla="*/ 0 w 1706222"/>
              <a:gd name="connsiteY0" fmla="*/ 738041 h 1476082"/>
              <a:gd name="connsiteX1" fmla="*/ 421717 w 1706222"/>
              <a:gd name="connsiteY1" fmla="*/ 0 h 1476082"/>
              <a:gd name="connsiteX2" fmla="*/ 1284505 w 1706222"/>
              <a:gd name="connsiteY2" fmla="*/ 0 h 1476082"/>
              <a:gd name="connsiteX3" fmla="*/ 1706222 w 1706222"/>
              <a:gd name="connsiteY3" fmla="*/ 738041 h 1476082"/>
              <a:gd name="connsiteX4" fmla="*/ 1284505 w 1706222"/>
              <a:gd name="connsiteY4" fmla="*/ 1476082 h 1476082"/>
              <a:gd name="connsiteX5" fmla="*/ 421717 w 1706222"/>
              <a:gd name="connsiteY5" fmla="*/ 1476082 h 1476082"/>
              <a:gd name="connsiteX6" fmla="*/ 0 w 1706222"/>
              <a:gd name="connsiteY6" fmla="*/ 738041 h 147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6222" h="1476082">
                <a:moveTo>
                  <a:pt x="0" y="738041"/>
                </a:moveTo>
                <a:lnTo>
                  <a:pt x="421717" y="0"/>
                </a:lnTo>
                <a:lnTo>
                  <a:pt x="1284505" y="0"/>
                </a:lnTo>
                <a:lnTo>
                  <a:pt x="1706222" y="738041"/>
                </a:lnTo>
                <a:lnTo>
                  <a:pt x="1284505" y="1476082"/>
                </a:lnTo>
                <a:lnTo>
                  <a:pt x="421717" y="1476082"/>
                </a:lnTo>
                <a:lnTo>
                  <a:pt x="0" y="738041"/>
                </a:lnTo>
                <a:close/>
              </a:path>
            </a:pathLst>
          </a:custGeom>
          <a:solidFill>
            <a:srgbClr val="1FB9A3"/>
          </a:solidFill>
          <a:ln w="38100">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rgbClr r="0" g="0" b="0"/>
          </a:fillRef>
          <a:effectRef idx="2">
            <a:schemeClr val="accent1">
              <a:hueOff val="0"/>
              <a:satOff val="0"/>
              <a:lumOff val="0"/>
              <a:alphaOff val="0"/>
            </a:schemeClr>
          </a:effectRef>
          <a:fontRef idx="minor">
            <a:schemeClr val="lt1"/>
          </a:fontRef>
        </p:style>
        <p:txBody>
          <a:bodyPr spcFirstLastPara="0" vert="horz" wrap="square" lIns="305617" tIns="267478" rIns="305617" bIns="267478" numCol="1" spcCol="1270" anchor="ctr" anchorCtr="0">
            <a:noAutofit/>
          </a:bodyPr>
          <a:lstStyle/>
          <a:p>
            <a:pPr lvl="0" algn="ctr" defTabSz="800100">
              <a:lnSpc>
                <a:spcPct val="90000"/>
              </a:lnSpc>
              <a:spcBef>
                <a:spcPct val="0"/>
              </a:spcBef>
              <a:spcAft>
                <a:spcPct val="35000"/>
              </a:spcAft>
            </a:pPr>
            <a:r>
              <a:rPr lang="en-US" sz="1800" b="1" kern="1200" dirty="0">
                <a:solidFill>
                  <a:srgbClr val="002060"/>
                </a:solidFill>
                <a:latin typeface="Arial" panose="020B0604020202020204" pitchFamily="34" charset="0"/>
                <a:cs typeface="Arial" panose="020B0604020202020204" pitchFamily="34" charset="0"/>
              </a:rPr>
              <a:t>Chalmers</a:t>
            </a:r>
          </a:p>
        </p:txBody>
      </p:sp>
      <p:sp>
        <p:nvSpPr>
          <p:cNvPr id="7" name="Rectangle 6"/>
          <p:cNvSpPr/>
          <p:nvPr/>
        </p:nvSpPr>
        <p:spPr>
          <a:xfrm>
            <a:off x="677047" y="1932734"/>
            <a:ext cx="5457053" cy="3970318"/>
          </a:xfrm>
          <a:prstGeom prst="rect">
            <a:avLst/>
          </a:prstGeom>
        </p:spPr>
        <p:txBody>
          <a:bodyPr wrap="square">
            <a:spAutoFit/>
          </a:bodyPr>
          <a:lstStyle/>
          <a:p>
            <a:r>
              <a:rPr lang="en-US" sz="2800" b="0" i="0" dirty="0">
                <a:solidFill>
                  <a:schemeClr val="bg1"/>
                </a:solidFill>
                <a:effectLst/>
                <a:latin typeface="Arial" panose="020B0604020202020204" pitchFamily="34" charset="0"/>
                <a:cs typeface="Arial" panose="020B0604020202020204" pitchFamily="34" charset="0"/>
              </a:rPr>
              <a:t>Our goal improve terms for doctoral students by:</a:t>
            </a:r>
          </a:p>
          <a:p>
            <a:pPr marL="914400" lvl="1" indent="-457200">
              <a:buFont typeface="Arial" panose="020B0604020202020204" pitchFamily="34" charset="0"/>
              <a:buChar char="•"/>
            </a:pPr>
            <a:r>
              <a:rPr lang="en-US" sz="2800" b="0" i="0" dirty="0">
                <a:solidFill>
                  <a:schemeClr val="bg1"/>
                </a:solidFill>
                <a:effectLst/>
                <a:latin typeface="Arial" panose="020B0604020202020204" pitchFamily="34" charset="0"/>
                <a:cs typeface="Arial" panose="020B0604020202020204" pitchFamily="34" charset="0"/>
              </a:rPr>
              <a:t>representing in boards and committees at Chalmers</a:t>
            </a:r>
            <a:endParaRPr lang="en-US" sz="2800" dirty="0">
              <a:solidFill>
                <a:schemeClr val="bg1"/>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i</a:t>
            </a:r>
            <a:r>
              <a:rPr lang="en-US" sz="2800" b="0" i="0" dirty="0">
                <a:solidFill>
                  <a:schemeClr val="bg1"/>
                </a:solidFill>
                <a:effectLst/>
                <a:latin typeface="Arial" panose="020B0604020202020204" pitchFamily="34" charset="0"/>
                <a:cs typeface="Arial" panose="020B0604020202020204" pitchFamily="34" charset="0"/>
              </a:rPr>
              <a:t>dentifying, preventing and eliminating structural problems;</a:t>
            </a:r>
            <a:endParaRPr lang="en-US" sz="2800" dirty="0">
              <a:solidFill>
                <a:schemeClr val="bg1"/>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800" b="0" i="0" dirty="0">
                <a:solidFill>
                  <a:schemeClr val="bg1"/>
                </a:solidFill>
                <a:effectLst/>
                <a:latin typeface="Arial" panose="020B0604020202020204" pitchFamily="34" charset="0"/>
                <a:cs typeface="Arial" panose="020B0604020202020204" pitchFamily="34" charset="0"/>
              </a:rPr>
              <a:t>becoming a hub for doctoral students.</a:t>
            </a:r>
            <a:endParaRPr lang="en-US" sz="28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E73D1F5-AADC-6D48-A779-841FBC5FE7E8}"/>
              </a:ext>
            </a:extLst>
          </p:cNvPr>
          <p:cNvPicPr>
            <a:picLocks noChangeAspect="1"/>
          </p:cNvPicPr>
          <p:nvPr/>
        </p:nvPicPr>
        <p:blipFill>
          <a:blip r:embed="rId2"/>
          <a:stretch>
            <a:fillRect/>
          </a:stretch>
        </p:blipFill>
        <p:spPr>
          <a:xfrm>
            <a:off x="1" y="-9006"/>
            <a:ext cx="731520" cy="731520"/>
          </a:xfrm>
          <a:prstGeom prst="rect">
            <a:avLst/>
          </a:prstGeom>
        </p:spPr>
      </p:pic>
      <p:sp>
        <p:nvSpPr>
          <p:cNvPr id="10" name="Rectangle 9">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514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99"/>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99"/>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99"/>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1000"/>
                                        <p:tgtEl>
                                          <p:spTgt spid="8"/>
                                        </p:tgtEl>
                                      </p:cBhvr>
                                    </p:animEffect>
                                  </p:childTnLst>
                                </p:cTn>
                              </p:par>
                              <p:par>
                                <p:cTn id="18" presetID="5"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1000"/>
                                        <p:tgtEl>
                                          <p:spTgt spid="12"/>
                                        </p:tgtEl>
                                      </p:cBhvr>
                                    </p:animEffect>
                                  </p:childTnLst>
                                </p:cTn>
                              </p:par>
                              <p:par>
                                <p:cTn id="26" presetID="5" presetClass="entr" presetSubtype="1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heckerboard(across)">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1000"/>
                                        <p:tgtEl>
                                          <p:spTgt spid="1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1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heckerboard(across)">
                                      <p:cBhvr>
                                        <p:cTn id="41" dur="1000"/>
                                        <p:tgtEl>
                                          <p:spTgt spid="16"/>
                                        </p:tgtEl>
                                      </p:cBhvr>
                                    </p:animEffect>
                                  </p:childTnLst>
                                </p:cTn>
                              </p:par>
                              <p:par>
                                <p:cTn id="42" presetID="5" presetClass="entr" presetSubtype="1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heckerboard(across)">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checkerboard(across)">
                                      <p:cBhvr>
                                        <p:cTn id="49" dur="1000"/>
                                        <p:tgtEl>
                                          <p:spTgt spid="18"/>
                                        </p:tgtEl>
                                      </p:cBhvr>
                                    </p:animEffect>
                                  </p:childTnLst>
                                </p:cTn>
                              </p:par>
                              <p:par>
                                <p:cTn id="50" presetID="5" presetClass="entr" presetSubtype="1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heckerboard(across)">
                                      <p:cBhvr>
                                        <p:cTn id="52" dur="1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checkerboard(across)">
                                      <p:cBhvr>
                                        <p:cTn id="57" dur="10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999"/>
                                          </p:stCondLst>
                                        </p:cTn>
                                        <p:tgtEl>
                                          <p:spTgt spid="7">
                                            <p:txEl>
                                              <p:pRg st="2" end="2"/>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999"/>
                                          </p:stCondLst>
                                        </p:cTn>
                                        <p:tgtEl>
                                          <p:spTgt spid="7">
                                            <p:txEl>
                                              <p:pRg st="3" end="3"/>
                                            </p:txEl>
                                          </p:spTgt>
                                        </p:tgtEl>
                                        <p:attrNameLst>
                                          <p:attrName>style.visibility</p:attrName>
                                        </p:attrNameLst>
                                      </p:cBhvr>
                                      <p:to>
                                        <p:strVal val="visible"/>
                                      </p:to>
                                    </p:set>
                                  </p:childTnLst>
                                </p:cTn>
                              </p:par>
                              <p:par>
                                <p:cTn id="66" presetID="1" presetClass="emph" presetSubtype="2" fill="hold" grpId="1" nodeType="withEffect">
                                  <p:stCondLst>
                                    <p:cond delay="0"/>
                                  </p:stCondLst>
                                  <p:childTnLst>
                                    <p:animClr clrSpc="rgb" dir="cw">
                                      <p:cBhvr>
                                        <p:cTn id="67" dur="1000" fill="hold"/>
                                        <p:tgtEl>
                                          <p:spTgt spid="4"/>
                                        </p:tgtEl>
                                        <p:attrNameLst>
                                          <p:attrName>fillcolor</p:attrName>
                                        </p:attrNameLst>
                                      </p:cBhvr>
                                      <p:to>
                                        <a:schemeClr val="accent2"/>
                                      </p:to>
                                    </p:animClr>
                                    <p:set>
                                      <p:cBhvr>
                                        <p:cTn id="68" dur="1000" fill="hold"/>
                                        <p:tgtEl>
                                          <p:spTgt spid="4"/>
                                        </p:tgtEl>
                                        <p:attrNameLst>
                                          <p:attrName>fill.type</p:attrName>
                                        </p:attrNameLst>
                                      </p:cBhvr>
                                      <p:to>
                                        <p:strVal val="solid"/>
                                      </p:to>
                                    </p:set>
                                    <p:set>
                                      <p:cBhvr>
                                        <p:cTn id="69" dur="1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12" grpId="0" animBg="1"/>
      <p:bldP spid="14" grpId="0" animBg="1"/>
      <p:bldP spid="16"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E73D1F5-AADC-6D48-A779-841FBC5FE7E8}"/>
              </a:ext>
            </a:extLst>
          </p:cNvPr>
          <p:cNvPicPr>
            <a:picLocks noChangeAspect="1"/>
          </p:cNvPicPr>
          <p:nvPr/>
        </p:nvPicPr>
        <p:blipFill>
          <a:blip r:embed="rId2"/>
          <a:stretch>
            <a:fillRect/>
          </a:stretch>
        </p:blipFill>
        <p:spPr>
          <a:xfrm>
            <a:off x="1" y="-9006"/>
            <a:ext cx="731520" cy="731520"/>
          </a:xfrm>
          <a:prstGeom prst="rect">
            <a:avLst/>
          </a:prstGeom>
        </p:spPr>
      </p:pic>
      <p:sp>
        <p:nvSpPr>
          <p:cNvPr id="20" name="Rectangle 19">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rgbClr val="00B05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92500" l="0" r="98000"/>
                    </a14:imgEffect>
                  </a14:imgLayer>
                </a14:imgProps>
              </a:ext>
              <a:ext uri="{28A0092B-C50C-407E-A947-70E740481C1C}">
                <a14:useLocalDpi xmlns:a14="http://schemas.microsoft.com/office/drawing/2010/main" val="0"/>
              </a:ext>
            </a:extLst>
          </a:blip>
          <a:stretch>
            <a:fillRect/>
          </a:stretch>
        </p:blipFill>
        <p:spPr>
          <a:xfrm>
            <a:off x="6467845" y="1545660"/>
            <a:ext cx="1847114" cy="2849833"/>
          </a:xfrm>
          <a:prstGeom prst="rect">
            <a:avLst/>
          </a:prstGeom>
        </p:spPr>
      </p:pic>
      <p:grpSp>
        <p:nvGrpSpPr>
          <p:cNvPr id="10" name="Group 9"/>
          <p:cNvGrpSpPr/>
          <p:nvPr/>
        </p:nvGrpSpPr>
        <p:grpSpPr>
          <a:xfrm>
            <a:off x="9613870" y="1516392"/>
            <a:ext cx="1774565" cy="2714927"/>
            <a:chOff x="9884035" y="520260"/>
            <a:chExt cx="1774565" cy="2714927"/>
          </a:xfrm>
        </p:grpSpPr>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31999" t="10557" r="32601" b="15833"/>
            <a:stretch/>
          </p:blipFill>
          <p:spPr>
            <a:xfrm>
              <a:off x="9884035" y="520260"/>
              <a:ext cx="1208911" cy="2714927"/>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000" l="10000" r="90000"/>
                      </a14:imgEffect>
                    </a14:imgLayer>
                  </a14:imgProps>
                </a:ext>
                <a:ext uri="{28A0092B-C50C-407E-A947-70E740481C1C}">
                  <a14:useLocalDpi xmlns:a14="http://schemas.microsoft.com/office/drawing/2010/main" val="0"/>
                </a:ext>
              </a:extLst>
            </a:blip>
            <a:srcRect l="31504" t="4722" r="35496" b="8889"/>
            <a:stretch/>
          </p:blipFill>
          <p:spPr>
            <a:xfrm>
              <a:off x="10722972" y="549528"/>
              <a:ext cx="935628" cy="2645273"/>
            </a:xfrm>
            <a:prstGeom prst="rect">
              <a:avLst/>
            </a:prstGeom>
          </p:spPr>
        </p:pic>
      </p:grpSp>
      <p:pic>
        <p:nvPicPr>
          <p:cNvPr id="2074" name="Picture 26" descr="Image result for who are yo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3565" y="2113568"/>
            <a:ext cx="4800600" cy="27003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25616" y="123700"/>
            <a:ext cx="1516762"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Student?</a:t>
            </a:r>
          </a:p>
        </p:txBody>
      </p:sp>
      <p:sp>
        <p:nvSpPr>
          <p:cNvPr id="12" name="TextBox 11"/>
          <p:cNvSpPr txBox="1"/>
          <p:nvPr/>
        </p:nvSpPr>
        <p:spPr>
          <a:xfrm>
            <a:off x="9717531" y="123700"/>
            <a:ext cx="1826141"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Employee?</a:t>
            </a:r>
          </a:p>
        </p:txBody>
      </p:sp>
      <p:cxnSp>
        <p:nvCxnSpPr>
          <p:cNvPr id="14" name="Straight Arrow Connector 13"/>
          <p:cNvCxnSpPr>
            <a:cxnSpLocks/>
            <a:stCxn id="6" idx="2"/>
          </p:cNvCxnSpPr>
          <p:nvPr/>
        </p:nvCxnSpPr>
        <p:spPr>
          <a:xfrm>
            <a:off x="7391402" y="4395493"/>
            <a:ext cx="992716" cy="83682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H="1">
            <a:off x="9613870" y="4372094"/>
            <a:ext cx="1001590" cy="86022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825616" y="5525196"/>
            <a:ext cx="4365169"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You are both</a:t>
            </a:r>
          </a:p>
        </p:txBody>
      </p:sp>
    </p:spTree>
    <p:extLst>
      <p:ext uri="{BB962C8B-B14F-4D97-AF65-F5344CB8AC3E}">
        <p14:creationId xmlns:p14="http://schemas.microsoft.com/office/powerpoint/2010/main" val="74805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74"/>
                                        </p:tgtEl>
                                        <p:attrNameLst>
                                          <p:attrName>style.visibility</p:attrName>
                                        </p:attrNameLst>
                                      </p:cBhvr>
                                      <p:to>
                                        <p:strVal val="visible"/>
                                      </p:to>
                                    </p:set>
                                    <p:animEffect transition="in" filter="circle(in)">
                                      <p:cBhvr>
                                        <p:cTn id="7" dur="500"/>
                                        <p:tgtEl>
                                          <p:spTgt spid="2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heckerboard(across)">
                                      <p:cBhvr>
                                        <p:cTn id="32" dur="500"/>
                                        <p:tgtEl>
                                          <p:spTgt spid="16"/>
                                        </p:tgtEl>
                                      </p:cBhvr>
                                    </p:animEffect>
                                  </p:childTnLst>
                                </p:cTn>
                              </p:par>
                              <p:par>
                                <p:cTn id="33" presetID="5" presetClass="entr" presetSubtype="1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heckerboard(across)">
                                      <p:cBhvr>
                                        <p:cTn id="35" dur="500"/>
                                        <p:tgtEl>
                                          <p:spTgt spid="14"/>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heckerboard(across)">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E73D1F5-AADC-6D48-A779-841FBC5FE7E8}"/>
              </a:ext>
            </a:extLst>
          </p:cNvPr>
          <p:cNvPicPr>
            <a:picLocks noChangeAspect="1"/>
          </p:cNvPicPr>
          <p:nvPr/>
        </p:nvPicPr>
        <p:blipFill>
          <a:blip r:embed="rId3"/>
          <a:stretch>
            <a:fillRect/>
          </a:stretch>
        </p:blipFill>
        <p:spPr>
          <a:xfrm>
            <a:off x="1" y="-9006"/>
            <a:ext cx="731520" cy="731520"/>
          </a:xfrm>
          <a:prstGeom prst="rect">
            <a:avLst/>
          </a:prstGeom>
        </p:spPr>
      </p:pic>
      <p:sp>
        <p:nvSpPr>
          <p:cNvPr id="20" name="Rectangle 19">
            <a:extLst>
              <a:ext uri="{FF2B5EF4-FFF2-40B4-BE49-F238E27FC236}">
                <a16:creationId xmlns:a16="http://schemas.microsoft.com/office/drawing/2014/main" id="{E559A6A4-DD63-BC41-8D17-24A7CB870F63}"/>
              </a:ext>
            </a:extLst>
          </p:cNvPr>
          <p:cNvSpPr/>
          <p:nvPr/>
        </p:nvSpPr>
        <p:spPr>
          <a:xfrm>
            <a:off x="731522" y="682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rgbClr val="00B050"/>
              </a:solidFill>
              <a:latin typeface="Arial" panose="020B0604020202020204" pitchFamily="34" charset="0"/>
              <a:cs typeface="Arial" panose="020B0604020202020204" pitchFamily="34" charset="0"/>
            </a:endParaRPr>
          </a:p>
        </p:txBody>
      </p:sp>
      <p:sp>
        <p:nvSpPr>
          <p:cNvPr id="17" name="Oval 16"/>
          <p:cNvSpPr/>
          <p:nvPr/>
        </p:nvSpPr>
        <p:spPr>
          <a:xfrm>
            <a:off x="5778742" y="1110753"/>
            <a:ext cx="3956674" cy="3448050"/>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pic>
        <p:nvPicPr>
          <p:cNvPr id="16" name="DS logo-04-enhanced.jpeg">
            <a:extLst>
              <a:ext uri="{FF2B5EF4-FFF2-40B4-BE49-F238E27FC236}">
                <a16:creationId xmlns:a16="http://schemas.microsoft.com/office/drawing/2014/main" id="{73385438-70C4-453D-8C0B-046334DDE1C1}"/>
              </a:ext>
            </a:extLst>
          </p:cNvPr>
          <p:cNvPicPr>
            <a:picLocks noChangeAspect="1"/>
          </p:cNvPicPr>
          <p:nvPr/>
        </p:nvPicPr>
        <p:blipFill>
          <a:blip r:embed="rId4"/>
          <a:srcRect l="3365" t="3365" r="3365" b="3365"/>
          <a:stretch>
            <a:fillRect/>
          </a:stretch>
        </p:blipFill>
        <p:spPr>
          <a:xfrm>
            <a:off x="1129856" y="3341172"/>
            <a:ext cx="1697143" cy="1697143"/>
          </a:xfrm>
          <a:prstGeom prst="rect">
            <a:avLst/>
          </a:prstGeom>
          <a:ln w="12700">
            <a:miter lim="400000"/>
          </a:ln>
        </p:spPr>
      </p:pic>
      <p:sp>
        <p:nvSpPr>
          <p:cNvPr id="14" name="Curved Right Arrow 13"/>
          <p:cNvSpPr/>
          <p:nvPr/>
        </p:nvSpPr>
        <p:spPr>
          <a:xfrm rot="2320643">
            <a:off x="1071091" y="1973845"/>
            <a:ext cx="1371061" cy="1453869"/>
          </a:xfrm>
          <a:prstGeom prst="curvedRightArrow">
            <a:avLst/>
          </a:prstGeom>
          <a:solidFill>
            <a:srgbClr val="1FB9A3"/>
          </a:solidFill>
          <a:ln w="28575">
            <a:solidFill>
              <a:srgbClr val="1FB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12" name="Oval 11"/>
          <p:cNvSpPr/>
          <p:nvPr/>
        </p:nvSpPr>
        <p:spPr>
          <a:xfrm>
            <a:off x="2513195" y="1179513"/>
            <a:ext cx="3956674" cy="3448050"/>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92500" l="0" r="98000"/>
                    </a14:imgEffect>
                  </a14:imgLayer>
                </a14:imgProps>
              </a:ext>
              <a:ext uri="{28A0092B-C50C-407E-A947-70E740481C1C}">
                <a14:useLocalDpi xmlns:a14="http://schemas.microsoft.com/office/drawing/2010/main" val="0"/>
              </a:ext>
            </a:extLst>
          </a:blip>
          <a:stretch>
            <a:fillRect/>
          </a:stretch>
        </p:blipFill>
        <p:spPr>
          <a:xfrm>
            <a:off x="3906240" y="1377733"/>
            <a:ext cx="1847114" cy="2849833"/>
          </a:xfrm>
          <a:prstGeom prst="rect">
            <a:avLst/>
          </a:prstGeom>
        </p:spPr>
      </p:pic>
      <p:grpSp>
        <p:nvGrpSpPr>
          <p:cNvPr id="5" name="Group 4"/>
          <p:cNvGrpSpPr/>
          <p:nvPr/>
        </p:nvGrpSpPr>
        <p:grpSpPr>
          <a:xfrm>
            <a:off x="6654003" y="1409861"/>
            <a:ext cx="1774565" cy="2714927"/>
            <a:chOff x="9884035" y="520260"/>
            <a:chExt cx="1774565" cy="2714927"/>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31999" t="10557" r="32601" b="15833"/>
            <a:stretch/>
          </p:blipFill>
          <p:spPr>
            <a:xfrm>
              <a:off x="9884035" y="520260"/>
              <a:ext cx="1208911" cy="2714927"/>
            </a:xfrm>
            <a:prstGeom prst="rect">
              <a:avLst/>
            </a:prstGeom>
          </p:spPr>
        </p:pic>
        <p:pic>
          <p:nvPicPr>
            <p:cNvPr id="7" name="Picture 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0000" l="10000" r="90000"/>
                      </a14:imgEffect>
                    </a14:imgLayer>
                  </a14:imgProps>
                </a:ext>
                <a:ext uri="{28A0092B-C50C-407E-A947-70E740481C1C}">
                  <a14:useLocalDpi xmlns:a14="http://schemas.microsoft.com/office/drawing/2010/main" val="0"/>
                </a:ext>
              </a:extLst>
            </a:blip>
            <a:srcRect l="31504" t="4722" r="35496" b="8889"/>
            <a:stretch/>
          </p:blipFill>
          <p:spPr>
            <a:xfrm>
              <a:off x="10722972" y="549528"/>
              <a:ext cx="935628" cy="2645273"/>
            </a:xfrm>
            <a:prstGeom prst="rect">
              <a:avLst/>
            </a:prstGeom>
          </p:spPr>
        </p:pic>
      </p:grpSp>
      <p:sp>
        <p:nvSpPr>
          <p:cNvPr id="8" name="TextBox 7"/>
          <p:cNvSpPr txBox="1"/>
          <p:nvPr/>
        </p:nvSpPr>
        <p:spPr>
          <a:xfrm>
            <a:off x="1156739" y="851223"/>
            <a:ext cx="1903085" cy="646331"/>
          </a:xfrm>
          <a:prstGeom prst="rect">
            <a:avLst/>
          </a:prstGeom>
          <a:noFill/>
        </p:spPr>
        <p:txBody>
          <a:bodyPr wrap="none" rtlCol="0" anchor="b">
            <a:spAutoFit/>
          </a:bodyPr>
          <a:lstStyle/>
          <a:p>
            <a:r>
              <a:rPr lang="en-US" sz="3600" b="1" dirty="0">
                <a:solidFill>
                  <a:schemeClr val="bg1"/>
                </a:solidFill>
                <a:latin typeface="Arial" panose="020B0604020202020204" pitchFamily="34" charset="0"/>
                <a:cs typeface="Arial" panose="020B0604020202020204" pitchFamily="34" charset="0"/>
              </a:rPr>
              <a:t>Student</a:t>
            </a:r>
          </a:p>
        </p:txBody>
      </p:sp>
      <p:sp>
        <p:nvSpPr>
          <p:cNvPr id="9" name="TextBox 8"/>
          <p:cNvSpPr txBox="1"/>
          <p:nvPr/>
        </p:nvSpPr>
        <p:spPr>
          <a:xfrm>
            <a:off x="9267334" y="851223"/>
            <a:ext cx="2364750" cy="646331"/>
          </a:xfrm>
          <a:prstGeom prst="rect">
            <a:avLst/>
          </a:prstGeom>
          <a:noFill/>
        </p:spPr>
        <p:txBody>
          <a:bodyPr wrap="none" rtlCol="0" anchor="b">
            <a:spAutoFit/>
          </a:bodyPr>
          <a:lstStyle/>
          <a:p>
            <a:r>
              <a:rPr lang="en-US" sz="3600" b="1" dirty="0">
                <a:solidFill>
                  <a:schemeClr val="bg1"/>
                </a:solidFill>
                <a:latin typeface="Arial" panose="020B0604020202020204" pitchFamily="34" charset="0"/>
                <a:cs typeface="Arial" panose="020B0604020202020204" pitchFamily="34" charset="0"/>
              </a:rPr>
              <a:t>Employee</a:t>
            </a:r>
          </a:p>
        </p:txBody>
      </p:sp>
      <p:sp>
        <p:nvSpPr>
          <p:cNvPr id="10" name="Content Placeholder 3">
            <a:extLst>
              <a:ext uri="{FF2B5EF4-FFF2-40B4-BE49-F238E27FC236}">
                <a16:creationId xmlns:a16="http://schemas.microsoft.com/office/drawing/2014/main" id="{84D139EE-A809-48A7-A59F-1C9696B0ADA8}"/>
              </a:ext>
            </a:extLst>
          </p:cNvPr>
          <p:cNvSpPr txBox="1">
            <a:spLocks/>
          </p:cNvSpPr>
          <p:nvPr/>
        </p:nvSpPr>
        <p:spPr>
          <a:xfrm>
            <a:off x="767157" y="5280736"/>
            <a:ext cx="5357130" cy="106923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241300">
              <a:defRPr>
                <a:latin typeface="Times10 for Chalmers"/>
                <a:ea typeface="Times10 for Chalmers"/>
                <a:cs typeface="Times10 for Chalmers"/>
                <a:sym typeface="Times10 for Chalmers"/>
              </a:defRPr>
            </a:pPr>
            <a:r>
              <a:rPr lang="en-US" sz="3200" dirty="0">
                <a:solidFill>
                  <a:schemeClr val="bg1"/>
                </a:solidFill>
                <a:latin typeface="Arial" panose="020B0604020202020204" pitchFamily="34" charset="0"/>
                <a:ea typeface="Times10 for Chalmers"/>
                <a:cs typeface="Arial" panose="020B0604020202020204" pitchFamily="34" charset="0"/>
                <a:sym typeface="Times10 for Chalmers"/>
              </a:rPr>
              <a:t>Individual Study Plan (ISP)</a:t>
            </a:r>
          </a:p>
          <a:p>
            <a:pPr defTabSz="241300">
              <a:defRPr>
                <a:latin typeface="Times10 for Chalmers"/>
                <a:ea typeface="Times10 for Chalmers"/>
                <a:cs typeface="Times10 for Chalmers"/>
                <a:sym typeface="Times10 for Chalmers"/>
              </a:defRPr>
            </a:pPr>
            <a:r>
              <a:rPr lang="en-US" sz="3200" dirty="0">
                <a:solidFill>
                  <a:schemeClr val="bg1"/>
                </a:solidFill>
                <a:latin typeface="Arial" panose="020B0604020202020204" pitchFamily="34" charset="0"/>
                <a:ea typeface="Times10 for Chalmers"/>
                <a:cs typeface="Arial" panose="020B0604020202020204" pitchFamily="34" charset="0"/>
                <a:sym typeface="Times10 for Chalmers"/>
              </a:rPr>
              <a:t>Right to supervision</a:t>
            </a:r>
          </a:p>
          <a:p>
            <a:endParaRPr lang="en-US" sz="3200" dirty="0">
              <a:solidFill>
                <a:schemeClr val="bg1"/>
              </a:solidFill>
              <a:latin typeface="Arial" panose="020B0604020202020204" pitchFamily="34" charset="0"/>
              <a:cs typeface="Arial" panose="020B0604020202020204" pitchFamily="34" charset="0"/>
            </a:endParaRPr>
          </a:p>
        </p:txBody>
      </p:sp>
      <p:sp>
        <p:nvSpPr>
          <p:cNvPr id="11" name="Content Placeholder 3">
            <a:extLst>
              <a:ext uri="{FF2B5EF4-FFF2-40B4-BE49-F238E27FC236}">
                <a16:creationId xmlns:a16="http://schemas.microsoft.com/office/drawing/2014/main" id="{3B61C15A-C09D-41C3-AD01-9E9887800F25}"/>
              </a:ext>
            </a:extLst>
          </p:cNvPr>
          <p:cNvSpPr txBox="1">
            <a:spLocks/>
          </p:cNvSpPr>
          <p:nvPr/>
        </p:nvSpPr>
        <p:spPr>
          <a:xfrm>
            <a:off x="6806568" y="4800769"/>
            <a:ext cx="5385432" cy="2000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241300">
              <a:defRPr>
                <a:latin typeface="Times10 for Chalmers"/>
                <a:ea typeface="Times10 for Chalmers"/>
                <a:cs typeface="Times10 for Chalmers"/>
                <a:sym typeface="Times10 for Chalmers"/>
              </a:defRPr>
            </a:pPr>
            <a:r>
              <a:rPr lang="en-US" sz="3200" dirty="0">
                <a:solidFill>
                  <a:schemeClr val="bg1"/>
                </a:solidFill>
                <a:latin typeface="Arial" panose="020B0604020202020204" pitchFamily="34" charset="0"/>
                <a:ea typeface="Times10 for Chalmers"/>
                <a:cs typeface="Arial" panose="020B0604020202020204" pitchFamily="34" charset="0"/>
                <a:sym typeface="Times10 for Chalmers"/>
              </a:rPr>
              <a:t>Appraisal Talks</a:t>
            </a:r>
          </a:p>
          <a:p>
            <a:pPr defTabSz="241300">
              <a:defRPr>
                <a:latin typeface="Times10 for Chalmers"/>
                <a:ea typeface="Times10 for Chalmers"/>
                <a:cs typeface="Times10 for Chalmers"/>
                <a:sym typeface="Times10 for Chalmers"/>
              </a:defRPr>
            </a:pPr>
            <a:r>
              <a:rPr lang="en-US" sz="3200" dirty="0">
                <a:solidFill>
                  <a:schemeClr val="bg1"/>
                </a:solidFill>
                <a:latin typeface="Arial" panose="020B0604020202020204" pitchFamily="34" charset="0"/>
                <a:ea typeface="Times10 for Chalmers"/>
                <a:cs typeface="Arial" panose="020B0604020202020204" pitchFamily="34" charset="0"/>
                <a:sym typeface="Times10 for Chalmers"/>
              </a:rPr>
              <a:t>Contract of employment</a:t>
            </a:r>
          </a:p>
          <a:p>
            <a:pPr defTabSz="241300">
              <a:defRPr>
                <a:latin typeface="Times10 for Chalmers"/>
                <a:ea typeface="Times10 for Chalmers"/>
                <a:cs typeface="Times10 for Chalmers"/>
                <a:sym typeface="Times10 for Chalmers"/>
              </a:defRPr>
            </a:pPr>
            <a:r>
              <a:rPr lang="en-US" sz="3200" dirty="0">
                <a:solidFill>
                  <a:schemeClr val="bg1"/>
                </a:solidFill>
                <a:latin typeface="Arial" panose="020B0604020202020204" pitchFamily="34" charset="0"/>
                <a:ea typeface="Times10 for Chalmers"/>
                <a:cs typeface="Arial" panose="020B0604020202020204" pitchFamily="34" charset="0"/>
                <a:sym typeface="Times10 for Chalmers"/>
              </a:rPr>
              <a:t>Collective labor agreement</a:t>
            </a:r>
          </a:p>
        </p:txBody>
      </p:sp>
      <p:pic>
        <p:nvPicPr>
          <p:cNvPr id="6146" name="Picture 2" descr="https://www.chalmers.se/SiteCollectionImages/Utbildning/Vi%20%C3%A4r%20Chalmers/CHS_puff.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525" b="88852" l="10286" r="87429"/>
                    </a14:imgEffect>
                  </a14:imgLayer>
                </a14:imgProps>
              </a:ext>
              <a:ext uri="{28A0092B-C50C-407E-A947-70E740481C1C}">
                <a14:useLocalDpi xmlns:a14="http://schemas.microsoft.com/office/drawing/2010/main" val="0"/>
              </a:ext>
            </a:extLst>
          </a:blip>
          <a:srcRect/>
          <a:stretch>
            <a:fillRect/>
          </a:stretch>
        </p:blipFill>
        <p:spPr bwMode="auto">
          <a:xfrm>
            <a:off x="1797078" y="1618765"/>
            <a:ext cx="2992200" cy="26074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865502" y="3493305"/>
            <a:ext cx="1422743" cy="1200329"/>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Chalmers </a:t>
            </a:r>
            <a:r>
              <a:rPr lang="en-US" dirty="0" err="1">
                <a:solidFill>
                  <a:schemeClr val="bg1"/>
                </a:solidFill>
                <a:latin typeface="Arial" panose="020B0604020202020204" pitchFamily="34" charset="0"/>
                <a:cs typeface="Arial" panose="020B0604020202020204" pitchFamily="34" charset="0"/>
              </a:rPr>
              <a:t>Studentkår</a:t>
            </a:r>
            <a:endParaRPr lang="en-US" dirty="0">
              <a:solidFill>
                <a:schemeClr val="bg1"/>
              </a:solidFill>
              <a:latin typeface="Arial" panose="020B0604020202020204" pitchFamily="34" charset="0"/>
              <a:cs typeface="Arial" panose="020B0604020202020204" pitchFamily="34" charset="0"/>
              <a:hlinkClick r:id="rId13"/>
            </a:endParaRPr>
          </a:p>
          <a:p>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pic>
        <p:nvPicPr>
          <p:cNvPr id="2050" name="Picture 2" descr="Image result for sac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54291" y="1852335"/>
            <a:ext cx="138112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928FA996-BE3A-4E74-99D6-7F80C1CCC8D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0275" t="9315" r="17396" b="9407"/>
          <a:stretch/>
        </p:blipFill>
        <p:spPr>
          <a:xfrm>
            <a:off x="4116494" y="4134588"/>
            <a:ext cx="1501814" cy="949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3882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heckerboard(across)">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uiExpand="1" build="allAtOnce"/>
      <p:bldP spid="11" grpId="0" build="allAtOnce"/>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55384"/>
            <a:ext cx="10515600" cy="1325563"/>
          </a:xfrm>
        </p:spPr>
        <p:txBody>
          <a:bodyPr/>
          <a:lstStyle/>
          <a:p>
            <a:pPr algn="ctr"/>
            <a:r>
              <a:rPr lang="en-US" dirty="0">
                <a:solidFill>
                  <a:schemeClr val="bg1"/>
                </a:solidFill>
                <a:latin typeface="Engravers MT" charset="0"/>
                <a:ea typeface="Engravers MT" charset="0"/>
                <a:cs typeface="Engravers MT" charset="0"/>
              </a:rPr>
              <a:t>You as an employee</a:t>
            </a:r>
          </a:p>
        </p:txBody>
      </p:sp>
      <p:grpSp>
        <p:nvGrpSpPr>
          <p:cNvPr id="11" name="Group 10"/>
          <p:cNvGrpSpPr/>
          <p:nvPr/>
        </p:nvGrpSpPr>
        <p:grpSpPr>
          <a:xfrm>
            <a:off x="4348665" y="2262996"/>
            <a:ext cx="3494669" cy="3448050"/>
            <a:chOff x="4041382" y="1825625"/>
            <a:chExt cx="3494669" cy="3448050"/>
          </a:xfrm>
        </p:grpSpPr>
        <p:sp>
          <p:nvSpPr>
            <p:cNvPr id="6" name="Oval 5"/>
            <p:cNvSpPr/>
            <p:nvPr/>
          </p:nvSpPr>
          <p:spPr>
            <a:xfrm>
              <a:off x="4041382" y="1825625"/>
              <a:ext cx="3494669" cy="3448050"/>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grpSp>
          <p:nvGrpSpPr>
            <p:cNvPr id="7" name="Group 6"/>
            <p:cNvGrpSpPr/>
            <p:nvPr/>
          </p:nvGrpSpPr>
          <p:grpSpPr>
            <a:xfrm>
              <a:off x="4795989" y="2132635"/>
              <a:ext cx="1774565" cy="2714927"/>
              <a:chOff x="9861097" y="460709"/>
              <a:chExt cx="1774565" cy="2714927"/>
            </a:xfrm>
          </p:grpSpPr>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1999" t="10557" r="32601" b="15833"/>
              <a:stretch/>
            </p:blipFill>
            <p:spPr>
              <a:xfrm>
                <a:off x="9861097" y="460709"/>
                <a:ext cx="1208911" cy="2714927"/>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0000" l="10000" r="90000"/>
                        </a14:imgEffect>
                      </a14:imgLayer>
                    </a14:imgProps>
                  </a:ext>
                  <a:ext uri="{28A0092B-C50C-407E-A947-70E740481C1C}">
                    <a14:useLocalDpi xmlns:a14="http://schemas.microsoft.com/office/drawing/2010/main" val="0"/>
                  </a:ext>
                </a:extLst>
              </a:blip>
              <a:srcRect l="31504" t="4722" r="35496" b="8889"/>
              <a:stretch/>
            </p:blipFill>
            <p:spPr>
              <a:xfrm>
                <a:off x="10700034" y="489977"/>
                <a:ext cx="935628" cy="2645273"/>
              </a:xfrm>
              <a:prstGeom prst="rect">
                <a:avLst/>
              </a:prstGeom>
            </p:spPr>
          </p:pic>
        </p:grpSp>
      </p:grpSp>
      <p:pic>
        <p:nvPicPr>
          <p:cNvPr id="12" name="Picture 11">
            <a:extLst>
              <a:ext uri="{FF2B5EF4-FFF2-40B4-BE49-F238E27FC236}">
                <a16:creationId xmlns:a16="http://schemas.microsoft.com/office/drawing/2014/main" id="{6E73D1F5-AADC-6D48-A779-841FBC5FE7E8}"/>
              </a:ext>
            </a:extLst>
          </p:cNvPr>
          <p:cNvPicPr>
            <a:picLocks noChangeAspect="1"/>
          </p:cNvPicPr>
          <p:nvPr/>
        </p:nvPicPr>
        <p:blipFill>
          <a:blip r:embed="rId6"/>
          <a:stretch>
            <a:fillRect/>
          </a:stretch>
        </p:blipFill>
        <p:spPr>
          <a:xfrm>
            <a:off x="1" y="-9006"/>
            <a:ext cx="731520" cy="731520"/>
          </a:xfrm>
          <a:prstGeom prst="rect">
            <a:avLst/>
          </a:prstGeom>
        </p:spPr>
      </p:pic>
      <p:sp>
        <p:nvSpPr>
          <p:cNvPr id="13" name="Rectangle 12">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94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17" name="Freeform 16"/>
          <p:cNvSpPr/>
          <p:nvPr/>
        </p:nvSpPr>
        <p:spPr>
          <a:xfrm>
            <a:off x="7141398" y="1343128"/>
            <a:ext cx="3567931" cy="831341"/>
          </a:xfrm>
          <a:custGeom>
            <a:avLst/>
            <a:gdLst>
              <a:gd name="connsiteX0" fmla="*/ 0 w 3135684"/>
              <a:gd name="connsiteY0" fmla="*/ 0 h 454644"/>
              <a:gd name="connsiteX1" fmla="*/ 3135684 w 3135684"/>
              <a:gd name="connsiteY1" fmla="*/ 0 h 454644"/>
              <a:gd name="connsiteX2" fmla="*/ 3135684 w 3135684"/>
              <a:gd name="connsiteY2" fmla="*/ 454644 h 454644"/>
              <a:gd name="connsiteX3" fmla="*/ 0 w 3135684"/>
              <a:gd name="connsiteY3" fmla="*/ 454644 h 454644"/>
              <a:gd name="connsiteX4" fmla="*/ 0 w 3135684"/>
              <a:gd name="connsiteY4" fmla="*/ 0 h 45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684" h="454644">
                <a:moveTo>
                  <a:pt x="0" y="0"/>
                </a:moveTo>
                <a:lnTo>
                  <a:pt x="3135684" y="0"/>
                </a:lnTo>
                <a:lnTo>
                  <a:pt x="3135684" y="454644"/>
                </a:lnTo>
                <a:lnTo>
                  <a:pt x="0" y="4546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377950">
              <a:lnSpc>
                <a:spcPct val="100000"/>
              </a:lnSpc>
              <a:spcBef>
                <a:spcPct val="0"/>
              </a:spcBef>
              <a:spcAft>
                <a:spcPct val="35000"/>
              </a:spcAft>
              <a:defRPr b="1"/>
            </a:pPr>
            <a:r>
              <a:rPr lang="en-US" sz="2400" b="1" dirty="0">
                <a:solidFill>
                  <a:schemeClr val="bg1"/>
                </a:solidFill>
                <a:latin typeface="Arial" charset="0"/>
                <a:ea typeface="Arial" charset="0"/>
                <a:cs typeface="Arial" charset="0"/>
              </a:rPr>
              <a:t>Before finishing employment</a:t>
            </a:r>
          </a:p>
        </p:txBody>
      </p:sp>
      <p:sp>
        <p:nvSpPr>
          <p:cNvPr id="18" name="Freeform 17"/>
          <p:cNvSpPr/>
          <p:nvPr/>
        </p:nvSpPr>
        <p:spPr>
          <a:xfrm>
            <a:off x="7141398" y="1857068"/>
            <a:ext cx="4630043" cy="3987501"/>
          </a:xfrm>
          <a:custGeom>
            <a:avLst/>
            <a:gdLst>
              <a:gd name="connsiteX0" fmla="*/ 0 w 3135684"/>
              <a:gd name="connsiteY0" fmla="*/ 0 h 2180685"/>
              <a:gd name="connsiteX1" fmla="*/ 3135684 w 3135684"/>
              <a:gd name="connsiteY1" fmla="*/ 0 h 2180685"/>
              <a:gd name="connsiteX2" fmla="*/ 3135684 w 3135684"/>
              <a:gd name="connsiteY2" fmla="*/ 2180685 h 2180685"/>
              <a:gd name="connsiteX3" fmla="*/ 0 w 3135684"/>
              <a:gd name="connsiteY3" fmla="*/ 2180685 h 2180685"/>
              <a:gd name="connsiteX4" fmla="*/ 0 w 3135684"/>
              <a:gd name="connsiteY4" fmla="*/ 0 h 218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684" h="2180685">
                <a:moveTo>
                  <a:pt x="0" y="0"/>
                </a:moveTo>
                <a:lnTo>
                  <a:pt x="3135684" y="0"/>
                </a:lnTo>
                <a:lnTo>
                  <a:pt x="3135684" y="2180685"/>
                </a:lnTo>
                <a:lnTo>
                  <a:pt x="0" y="21806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l" defTabSz="755650">
              <a:spcBef>
                <a:spcPct val="0"/>
              </a:spcBef>
              <a:spcAft>
                <a:spcPct val="35000"/>
              </a:spcAft>
            </a:pPr>
            <a:endParaRPr lang="en-US" sz="2400" kern="1200" dirty="0">
              <a:solidFill>
                <a:schemeClr val="bg1"/>
              </a:solidFill>
              <a:latin typeface="Arial" panose="020B0604020202020204" pitchFamily="34" charset="0"/>
              <a:cs typeface="Arial" panose="020B0604020202020204" pitchFamily="34" charset="0"/>
            </a:endParaRPr>
          </a:p>
          <a:p>
            <a:pPr lvl="0" algn="l" defTabSz="755650">
              <a:spcBef>
                <a:spcPct val="0"/>
              </a:spcBef>
              <a:spcAft>
                <a:spcPct val="35000"/>
              </a:spcAft>
            </a:pPr>
            <a:r>
              <a:rPr lang="en-US" sz="2400" dirty="0">
                <a:solidFill>
                  <a:schemeClr val="bg1"/>
                </a:solidFill>
                <a:latin typeface="Arial" panose="020B0604020202020204" pitchFamily="34" charset="0"/>
                <a:cs typeface="Arial" panose="020B0604020202020204" pitchFamily="34" charset="0"/>
              </a:rPr>
              <a:t>Become a member of </a:t>
            </a:r>
            <a:r>
              <a:rPr lang="en-US" sz="2400" kern="1200" dirty="0">
                <a:solidFill>
                  <a:schemeClr val="bg1"/>
                </a:solidFill>
                <a:latin typeface="Arial" panose="020B0604020202020204" pitchFamily="34" charset="0"/>
                <a:cs typeface="Arial" panose="020B0604020202020204" pitchFamily="34" charset="0"/>
              </a:rPr>
              <a:t>A-</a:t>
            </a:r>
            <a:r>
              <a:rPr lang="en-US" sz="2400" kern="1200" dirty="0" err="1">
                <a:solidFill>
                  <a:schemeClr val="bg1"/>
                </a:solidFill>
                <a:latin typeface="Arial" panose="020B0604020202020204" pitchFamily="34" charset="0"/>
                <a:cs typeface="Arial" panose="020B0604020202020204" pitchFamily="34" charset="0"/>
              </a:rPr>
              <a:t>Kassa</a:t>
            </a:r>
            <a:r>
              <a:rPr lang="en-US" sz="2400" kern="1200" dirty="0">
                <a:solidFill>
                  <a:schemeClr val="bg1"/>
                </a:solidFill>
                <a:latin typeface="Arial" panose="020B0604020202020204" pitchFamily="34" charset="0"/>
                <a:cs typeface="Arial" panose="020B0604020202020204" pitchFamily="34" charset="0"/>
              </a:rPr>
              <a:t> and Trade Union to receive unemployment benefits</a:t>
            </a:r>
          </a:p>
          <a:p>
            <a:pPr marL="171450" lvl="1" indent="-171450" algn="l" defTabSz="755650">
              <a:spcBef>
                <a:spcPct val="0"/>
              </a:spcBef>
              <a:spcAft>
                <a:spcPct val="15000"/>
              </a:spcAft>
              <a:buChar char="••"/>
            </a:pPr>
            <a:r>
              <a:rPr lang="en-US" sz="2400" kern="1200" dirty="0">
                <a:solidFill>
                  <a:srgbClr val="FF0000"/>
                </a:solidFill>
                <a:latin typeface="Arial" panose="020B0604020202020204" pitchFamily="34" charset="0"/>
                <a:cs typeface="Arial" panose="020B0604020202020204" pitchFamily="34" charset="0"/>
              </a:rPr>
              <a:t>at least one year membership before becoming unemployed</a:t>
            </a:r>
          </a:p>
          <a:p>
            <a:pPr marL="171450" lvl="1" indent="-171450" algn="l" defTabSz="755650">
              <a:spcBef>
                <a:spcPct val="0"/>
              </a:spcBef>
              <a:spcAft>
                <a:spcPct val="15000"/>
              </a:spcAft>
              <a:buChar char="••"/>
            </a:pPr>
            <a:endParaRPr lang="en-US" sz="24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179870" y="2418947"/>
            <a:ext cx="4562024" cy="1815882"/>
          </a:xfrm>
          <a:prstGeom prst="rect">
            <a:avLst/>
          </a:prstGeom>
        </p:spPr>
        <p:txBody>
          <a:bodyPr wrap="square">
            <a:spAutoFit/>
          </a:bodyPr>
          <a:lstStyle/>
          <a:p>
            <a:pPr marL="285750" indent="-285750" defTabSz="241300">
              <a:buFont typeface="Arial" panose="020B0604020202020204" pitchFamily="34" charset="0"/>
              <a:buChar char="•"/>
              <a:defRPr>
                <a:latin typeface="Times10 for Chalmers"/>
                <a:ea typeface="Times10 for Chalmers"/>
                <a:cs typeface="Times10 for Chalmers"/>
                <a:sym typeface="Times10 for Chalmers"/>
              </a:defRPr>
            </a:pPr>
            <a:r>
              <a:rPr lang="en-US" sz="2800" dirty="0">
                <a:solidFill>
                  <a:schemeClr val="bg1"/>
                </a:solidFill>
                <a:latin typeface="Arial" panose="020B0604020202020204" pitchFamily="34" charset="0"/>
                <a:ea typeface="Times10 for Chalmers"/>
                <a:cs typeface="Arial" panose="020B0604020202020204" pitchFamily="34" charset="0"/>
                <a:sym typeface="Times10 for Chalmers"/>
              </a:rPr>
              <a:t>Appraisal Talks</a:t>
            </a:r>
          </a:p>
          <a:p>
            <a:pPr marL="285750" indent="-285750" defTabSz="241300">
              <a:buFont typeface="Arial" panose="020B0604020202020204" pitchFamily="34" charset="0"/>
              <a:buChar char="•"/>
              <a:defRPr>
                <a:latin typeface="Times10 for Chalmers"/>
                <a:ea typeface="Times10 for Chalmers"/>
                <a:cs typeface="Times10 for Chalmers"/>
                <a:sym typeface="Times10 for Chalmers"/>
              </a:defRPr>
            </a:pPr>
            <a:r>
              <a:rPr lang="en-US" sz="2800" dirty="0">
                <a:solidFill>
                  <a:schemeClr val="bg1"/>
                </a:solidFill>
                <a:latin typeface="Arial" panose="020B0604020202020204" pitchFamily="34" charset="0"/>
                <a:ea typeface="Times10 for Chalmers"/>
                <a:cs typeface="Arial" panose="020B0604020202020204" pitchFamily="34" charset="0"/>
                <a:sym typeface="Times10 for Chalmers"/>
              </a:rPr>
              <a:t>Contract of employment</a:t>
            </a:r>
          </a:p>
          <a:p>
            <a:pPr marL="285750" indent="-285750" defTabSz="241300">
              <a:buFont typeface="Arial" panose="020B0604020202020204" pitchFamily="34" charset="0"/>
              <a:buChar char="•"/>
              <a:defRPr>
                <a:latin typeface="Times10 for Chalmers"/>
                <a:ea typeface="Times10 for Chalmers"/>
                <a:cs typeface="Times10 for Chalmers"/>
                <a:sym typeface="Times10 for Chalmers"/>
              </a:defRPr>
            </a:pPr>
            <a:r>
              <a:rPr lang="en-US" sz="2800" dirty="0">
                <a:solidFill>
                  <a:schemeClr val="bg1"/>
                </a:solidFill>
                <a:latin typeface="Arial" panose="020B0604020202020204" pitchFamily="34" charset="0"/>
                <a:ea typeface="Times10 for Chalmers"/>
                <a:cs typeface="Arial" panose="020B0604020202020204" pitchFamily="34" charset="0"/>
                <a:sym typeface="Times10 for Chalmers"/>
              </a:rPr>
              <a:t>Collective labor agreement</a:t>
            </a:r>
          </a:p>
        </p:txBody>
      </p:sp>
      <p:pic>
        <p:nvPicPr>
          <p:cNvPr id="15" name="Picture 14">
            <a:extLst>
              <a:ext uri="{FF2B5EF4-FFF2-40B4-BE49-F238E27FC236}">
                <a16:creationId xmlns:a16="http://schemas.microsoft.com/office/drawing/2014/main" id="{6E73D1F5-AADC-6D48-A779-841FBC5FE7E8}"/>
              </a:ext>
            </a:extLst>
          </p:cNvPr>
          <p:cNvPicPr>
            <a:picLocks noChangeAspect="1"/>
          </p:cNvPicPr>
          <p:nvPr/>
        </p:nvPicPr>
        <p:blipFill>
          <a:blip r:embed="rId3"/>
          <a:stretch>
            <a:fillRect/>
          </a:stretch>
        </p:blipFill>
        <p:spPr>
          <a:xfrm>
            <a:off x="1" y="-9006"/>
            <a:ext cx="731520" cy="731520"/>
          </a:xfrm>
          <a:prstGeom prst="rect">
            <a:avLst/>
          </a:prstGeom>
        </p:spPr>
      </p:pic>
      <p:sp>
        <p:nvSpPr>
          <p:cNvPr id="19" name="Rectangle 18">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F61038E-AB13-4625-98EF-B5525329FB93}"/>
              </a:ext>
            </a:extLst>
          </p:cNvPr>
          <p:cNvSpPr txBox="1"/>
          <p:nvPr/>
        </p:nvSpPr>
        <p:spPr>
          <a:xfrm>
            <a:off x="128606" y="6035343"/>
            <a:ext cx="11642835" cy="646331"/>
          </a:xfrm>
          <a:prstGeom prst="rect">
            <a:avLst/>
          </a:prstGeom>
          <a:noFill/>
        </p:spPr>
        <p:txBody>
          <a:bodyPr wrap="square" rtlCol="0">
            <a:spAutoFit/>
          </a:bodyPr>
          <a:lstStyle/>
          <a:p>
            <a:r>
              <a:rPr lang="sv-SE" dirty="0">
                <a:solidFill>
                  <a:schemeClr val="bg1"/>
                </a:solidFill>
              </a:rPr>
              <a:t>Read </a:t>
            </a:r>
            <a:r>
              <a:rPr lang="sv-SE" dirty="0" err="1">
                <a:solidFill>
                  <a:schemeClr val="bg1"/>
                </a:solidFill>
              </a:rPr>
              <a:t>about</a:t>
            </a:r>
            <a:r>
              <a:rPr lang="sv-SE" dirty="0">
                <a:solidFill>
                  <a:schemeClr val="bg1"/>
                </a:solidFill>
              </a:rPr>
              <a:t> the </a:t>
            </a:r>
            <a:r>
              <a:rPr lang="sv-SE" dirty="0" err="1">
                <a:solidFill>
                  <a:schemeClr val="bg1"/>
                </a:solidFill>
              </a:rPr>
              <a:t>details</a:t>
            </a:r>
            <a:r>
              <a:rPr lang="sv-SE" dirty="0">
                <a:solidFill>
                  <a:schemeClr val="bg1"/>
                </a:solidFill>
              </a:rPr>
              <a:t> in the </a:t>
            </a:r>
            <a:r>
              <a:rPr lang="sv-SE" dirty="0" err="1">
                <a:solidFill>
                  <a:schemeClr val="bg1"/>
                </a:solidFill>
              </a:rPr>
              <a:t>collective</a:t>
            </a:r>
            <a:r>
              <a:rPr lang="sv-SE" dirty="0">
                <a:solidFill>
                  <a:schemeClr val="bg1"/>
                </a:solidFill>
              </a:rPr>
              <a:t> </a:t>
            </a:r>
            <a:r>
              <a:rPr lang="sv-SE" dirty="0" err="1">
                <a:solidFill>
                  <a:schemeClr val="bg1"/>
                </a:solidFill>
              </a:rPr>
              <a:t>labor</a:t>
            </a:r>
            <a:r>
              <a:rPr lang="sv-SE" dirty="0">
                <a:solidFill>
                  <a:schemeClr val="bg1"/>
                </a:solidFill>
              </a:rPr>
              <a:t> </a:t>
            </a:r>
            <a:r>
              <a:rPr lang="sv-SE" dirty="0" err="1">
                <a:solidFill>
                  <a:schemeClr val="bg1"/>
                </a:solidFill>
              </a:rPr>
              <a:t>agreement</a:t>
            </a:r>
            <a:r>
              <a:rPr lang="sv-SE" dirty="0">
                <a:solidFill>
                  <a:schemeClr val="bg1"/>
                </a:solidFill>
              </a:rPr>
              <a:t>: </a:t>
            </a:r>
            <a:br>
              <a:rPr lang="sv-SE" dirty="0">
                <a:solidFill>
                  <a:schemeClr val="bg1"/>
                </a:solidFill>
              </a:rPr>
            </a:br>
            <a:r>
              <a:rPr lang="en-US" dirty="0">
                <a:hlinkClick r:id="rId4"/>
              </a:rPr>
              <a:t>https://www.dokt.chs.chalmers.se/media/Collective-agreement_Finalt-uppdaterat-kollektivavtal-130930.pdf</a:t>
            </a:r>
            <a:endParaRPr lang="en-US" dirty="0">
              <a:solidFill>
                <a:schemeClr val="bg1"/>
              </a:solidFill>
            </a:endParaRPr>
          </a:p>
        </p:txBody>
      </p:sp>
      <p:grpSp>
        <p:nvGrpSpPr>
          <p:cNvPr id="21" name="Group 20"/>
          <p:cNvGrpSpPr/>
          <p:nvPr/>
        </p:nvGrpSpPr>
        <p:grpSpPr>
          <a:xfrm>
            <a:off x="11147612" y="-132822"/>
            <a:ext cx="1604329" cy="1588136"/>
            <a:chOff x="11147612" y="-132822"/>
            <a:chExt cx="1604329" cy="1588136"/>
          </a:xfrm>
        </p:grpSpPr>
        <p:sp>
          <p:nvSpPr>
            <p:cNvPr id="24" name="Oval 23"/>
            <p:cNvSpPr/>
            <p:nvPr/>
          </p:nvSpPr>
          <p:spPr>
            <a:xfrm>
              <a:off x="11147612" y="-132822"/>
              <a:ext cx="1604329" cy="1588136"/>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grpSp>
          <p:nvGrpSpPr>
            <p:cNvPr id="25" name="Group 24"/>
            <p:cNvGrpSpPr/>
            <p:nvPr/>
          </p:nvGrpSpPr>
          <p:grpSpPr>
            <a:xfrm>
              <a:off x="11394345" y="60004"/>
              <a:ext cx="797655" cy="1220340"/>
              <a:chOff x="9884035" y="520260"/>
              <a:chExt cx="1774565" cy="2714927"/>
            </a:xfrm>
          </p:grpSpPr>
          <p:pic>
            <p:nvPicPr>
              <p:cNvPr id="26" name="Picture 2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31999" t="10557" r="32601" b="15833"/>
              <a:stretch/>
            </p:blipFill>
            <p:spPr>
              <a:xfrm>
                <a:off x="9884035" y="520260"/>
                <a:ext cx="1208911" cy="2714927"/>
              </a:xfrm>
              <a:prstGeom prst="rect">
                <a:avLst/>
              </a:prstGeom>
            </p:spPr>
          </p:pic>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000" l="10000" r="90000"/>
                        </a14:imgEffect>
                      </a14:imgLayer>
                    </a14:imgProps>
                  </a:ext>
                  <a:ext uri="{28A0092B-C50C-407E-A947-70E740481C1C}">
                    <a14:useLocalDpi xmlns:a14="http://schemas.microsoft.com/office/drawing/2010/main" val="0"/>
                  </a:ext>
                </a:extLst>
              </a:blip>
              <a:srcRect l="31504" t="4722" r="35496" b="8889"/>
              <a:stretch/>
            </p:blipFill>
            <p:spPr>
              <a:xfrm>
                <a:off x="10722972" y="549528"/>
                <a:ext cx="935628" cy="2645273"/>
              </a:xfrm>
              <a:prstGeom prst="rect">
                <a:avLst/>
              </a:prstGeom>
            </p:spPr>
          </p:pic>
        </p:grpSp>
      </p:grpSp>
      <p:sp>
        <p:nvSpPr>
          <p:cNvPr id="4" name="TextBox 3"/>
          <p:cNvSpPr txBox="1"/>
          <p:nvPr/>
        </p:nvSpPr>
        <p:spPr>
          <a:xfrm>
            <a:off x="731521" y="1343128"/>
            <a:ext cx="4506906" cy="830997"/>
          </a:xfrm>
          <a:prstGeom prst="rect">
            <a:avLst/>
          </a:prstGeom>
          <a:noFill/>
        </p:spPr>
        <p:txBody>
          <a:bodyPr wrap="square" rtlCol="0">
            <a:spAutoFit/>
          </a:bodyPr>
          <a:lstStyle/>
          <a:p>
            <a:r>
              <a:rPr lang="en-US" sz="2400" dirty="0">
                <a:solidFill>
                  <a:schemeClr val="bg1"/>
                </a:solidFill>
                <a:latin typeface="Arial" charset="0"/>
                <a:ea typeface="Arial" charset="0"/>
                <a:cs typeface="Arial" charset="0"/>
              </a:rPr>
              <a:t>As an employee of Chalmers you are entitled to:</a:t>
            </a:r>
          </a:p>
        </p:txBody>
      </p:sp>
    </p:spTree>
    <p:extLst>
      <p:ext uri="{BB962C8B-B14F-4D97-AF65-F5344CB8AC3E}">
        <p14:creationId xmlns:p14="http://schemas.microsoft.com/office/powerpoint/2010/main" val="17993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73D1F5-AADC-6D48-A779-841FBC5FE7E8}"/>
              </a:ext>
            </a:extLst>
          </p:cNvPr>
          <p:cNvPicPr>
            <a:picLocks noChangeAspect="1"/>
          </p:cNvPicPr>
          <p:nvPr/>
        </p:nvPicPr>
        <p:blipFill>
          <a:blip r:embed="rId2"/>
          <a:stretch>
            <a:fillRect/>
          </a:stretch>
        </p:blipFill>
        <p:spPr>
          <a:xfrm>
            <a:off x="1" y="-9006"/>
            <a:ext cx="731520" cy="731520"/>
          </a:xfrm>
          <a:prstGeom prst="rect">
            <a:avLst/>
          </a:prstGeom>
        </p:spPr>
      </p:pic>
      <p:sp>
        <p:nvSpPr>
          <p:cNvPr id="14" name="Rectangle 13">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rgbClr val="00B050"/>
              </a:solidFill>
              <a:latin typeface="Arial" panose="020B0604020202020204" pitchFamily="34" charset="0"/>
              <a:cs typeface="Arial" panose="020B0604020202020204" pitchFamily="34" charset="0"/>
            </a:endParaRPr>
          </a:p>
        </p:txBody>
      </p:sp>
      <p:sp>
        <p:nvSpPr>
          <p:cNvPr id="11" name="Freeform 10"/>
          <p:cNvSpPr/>
          <p:nvPr/>
        </p:nvSpPr>
        <p:spPr>
          <a:xfrm>
            <a:off x="8135295" y="1244174"/>
            <a:ext cx="3135684" cy="975639"/>
          </a:xfrm>
          <a:custGeom>
            <a:avLst/>
            <a:gdLst>
              <a:gd name="connsiteX0" fmla="*/ 0 w 3135684"/>
              <a:gd name="connsiteY0" fmla="*/ 0 h 454644"/>
              <a:gd name="connsiteX1" fmla="*/ 3135684 w 3135684"/>
              <a:gd name="connsiteY1" fmla="*/ 0 h 454644"/>
              <a:gd name="connsiteX2" fmla="*/ 3135684 w 3135684"/>
              <a:gd name="connsiteY2" fmla="*/ 454644 h 454644"/>
              <a:gd name="connsiteX3" fmla="*/ 0 w 3135684"/>
              <a:gd name="connsiteY3" fmla="*/ 454644 h 454644"/>
              <a:gd name="connsiteX4" fmla="*/ 0 w 3135684"/>
              <a:gd name="connsiteY4" fmla="*/ 0 h 45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684" h="454644">
                <a:moveTo>
                  <a:pt x="0" y="0"/>
                </a:moveTo>
                <a:lnTo>
                  <a:pt x="3135684" y="0"/>
                </a:lnTo>
                <a:lnTo>
                  <a:pt x="3135684" y="454644"/>
                </a:lnTo>
                <a:lnTo>
                  <a:pt x="0" y="4546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377950">
              <a:lnSpc>
                <a:spcPct val="100000"/>
              </a:lnSpc>
              <a:spcBef>
                <a:spcPct val="0"/>
              </a:spcBef>
              <a:spcAft>
                <a:spcPct val="35000"/>
              </a:spcAft>
              <a:defRPr b="1"/>
            </a:pPr>
            <a:r>
              <a:rPr lang="en-US" sz="3100" dirty="0">
                <a:solidFill>
                  <a:schemeClr val="bg1"/>
                </a:solidFill>
                <a:latin typeface="Lucida Sans Typewriter" charset="0"/>
                <a:ea typeface="Lucida Sans Typewriter" charset="0"/>
                <a:cs typeface="Lucida Sans Typewriter" charset="0"/>
              </a:rPr>
              <a:t>P</a:t>
            </a:r>
            <a:r>
              <a:rPr lang="en-US" sz="3100" kern="1200" dirty="0">
                <a:solidFill>
                  <a:schemeClr val="bg1"/>
                </a:solidFill>
                <a:latin typeface="Lucida Sans Typewriter" charset="0"/>
                <a:ea typeface="Lucida Sans Typewriter" charset="0"/>
                <a:cs typeface="Lucida Sans Typewriter" charset="0"/>
              </a:rPr>
              <a:t>arental leave</a:t>
            </a:r>
          </a:p>
        </p:txBody>
      </p:sp>
      <p:sp>
        <p:nvSpPr>
          <p:cNvPr id="12" name="Freeform 11"/>
          <p:cNvSpPr/>
          <p:nvPr/>
        </p:nvSpPr>
        <p:spPr>
          <a:xfrm>
            <a:off x="4120099" y="1485111"/>
            <a:ext cx="3135684" cy="454644"/>
          </a:xfrm>
          <a:custGeom>
            <a:avLst/>
            <a:gdLst>
              <a:gd name="connsiteX0" fmla="*/ 0 w 3135684"/>
              <a:gd name="connsiteY0" fmla="*/ 0 h 454644"/>
              <a:gd name="connsiteX1" fmla="*/ 3135684 w 3135684"/>
              <a:gd name="connsiteY1" fmla="*/ 0 h 454644"/>
              <a:gd name="connsiteX2" fmla="*/ 3135684 w 3135684"/>
              <a:gd name="connsiteY2" fmla="*/ 454644 h 454644"/>
              <a:gd name="connsiteX3" fmla="*/ 0 w 3135684"/>
              <a:gd name="connsiteY3" fmla="*/ 454644 h 454644"/>
              <a:gd name="connsiteX4" fmla="*/ 0 w 3135684"/>
              <a:gd name="connsiteY4" fmla="*/ 0 h 45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684" h="454644">
                <a:moveTo>
                  <a:pt x="0" y="0"/>
                </a:moveTo>
                <a:lnTo>
                  <a:pt x="3135684" y="0"/>
                </a:lnTo>
                <a:lnTo>
                  <a:pt x="3135684" y="454644"/>
                </a:lnTo>
                <a:lnTo>
                  <a:pt x="0" y="4546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377950">
              <a:lnSpc>
                <a:spcPct val="100000"/>
              </a:lnSpc>
              <a:spcBef>
                <a:spcPct val="0"/>
              </a:spcBef>
              <a:spcAft>
                <a:spcPct val="35000"/>
              </a:spcAft>
              <a:defRPr b="1"/>
            </a:pPr>
            <a:r>
              <a:rPr lang="en-US" sz="3100" kern="1200" dirty="0">
                <a:solidFill>
                  <a:schemeClr val="bg1"/>
                </a:solidFill>
                <a:latin typeface="Papyrus" charset="0"/>
                <a:ea typeface="Papyrus" charset="0"/>
                <a:cs typeface="Papyrus" charset="0"/>
              </a:rPr>
              <a:t>Sick leave</a:t>
            </a:r>
          </a:p>
        </p:txBody>
      </p:sp>
      <p:sp>
        <p:nvSpPr>
          <p:cNvPr id="13" name="Freeform 12"/>
          <p:cNvSpPr/>
          <p:nvPr/>
        </p:nvSpPr>
        <p:spPr>
          <a:xfrm>
            <a:off x="420223" y="1439795"/>
            <a:ext cx="3135684" cy="454644"/>
          </a:xfrm>
          <a:custGeom>
            <a:avLst/>
            <a:gdLst>
              <a:gd name="connsiteX0" fmla="*/ 0 w 3135684"/>
              <a:gd name="connsiteY0" fmla="*/ 0 h 454644"/>
              <a:gd name="connsiteX1" fmla="*/ 3135684 w 3135684"/>
              <a:gd name="connsiteY1" fmla="*/ 0 h 454644"/>
              <a:gd name="connsiteX2" fmla="*/ 3135684 w 3135684"/>
              <a:gd name="connsiteY2" fmla="*/ 454644 h 454644"/>
              <a:gd name="connsiteX3" fmla="*/ 0 w 3135684"/>
              <a:gd name="connsiteY3" fmla="*/ 454644 h 454644"/>
              <a:gd name="connsiteX4" fmla="*/ 0 w 3135684"/>
              <a:gd name="connsiteY4" fmla="*/ 0 h 45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684" h="454644">
                <a:moveTo>
                  <a:pt x="0" y="0"/>
                </a:moveTo>
                <a:lnTo>
                  <a:pt x="3135684" y="0"/>
                </a:lnTo>
                <a:lnTo>
                  <a:pt x="3135684" y="454644"/>
                </a:lnTo>
                <a:lnTo>
                  <a:pt x="0" y="4546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377950">
              <a:lnSpc>
                <a:spcPct val="100000"/>
              </a:lnSpc>
              <a:spcBef>
                <a:spcPct val="0"/>
              </a:spcBef>
              <a:spcAft>
                <a:spcPct val="35000"/>
              </a:spcAft>
              <a:defRPr b="1"/>
            </a:pPr>
            <a:r>
              <a:rPr lang="en-US" sz="3100" kern="1200" dirty="0">
                <a:solidFill>
                  <a:schemeClr val="bg1"/>
                </a:solidFill>
                <a:latin typeface="Chalkboard" charset="0"/>
                <a:ea typeface="Chalkboard" charset="0"/>
                <a:cs typeface="Chalkboard" charset="0"/>
              </a:rPr>
              <a:t>Vacation</a:t>
            </a:r>
          </a:p>
        </p:txBody>
      </p:sp>
      <p:grpSp>
        <p:nvGrpSpPr>
          <p:cNvPr id="4" name="Group 3"/>
          <p:cNvGrpSpPr/>
          <p:nvPr/>
        </p:nvGrpSpPr>
        <p:grpSpPr>
          <a:xfrm>
            <a:off x="11147612" y="-132822"/>
            <a:ext cx="1604329" cy="1588136"/>
            <a:chOff x="11147612" y="-132822"/>
            <a:chExt cx="1604329" cy="1588136"/>
          </a:xfrm>
        </p:grpSpPr>
        <p:sp>
          <p:nvSpPr>
            <p:cNvPr id="19" name="Oval 18"/>
            <p:cNvSpPr/>
            <p:nvPr/>
          </p:nvSpPr>
          <p:spPr>
            <a:xfrm>
              <a:off x="11147612" y="-132822"/>
              <a:ext cx="1604329" cy="1588136"/>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grpSp>
          <p:nvGrpSpPr>
            <p:cNvPr id="20" name="Group 19"/>
            <p:cNvGrpSpPr/>
            <p:nvPr/>
          </p:nvGrpSpPr>
          <p:grpSpPr>
            <a:xfrm>
              <a:off x="11394345" y="60004"/>
              <a:ext cx="797655" cy="1220340"/>
              <a:chOff x="9884035" y="520260"/>
              <a:chExt cx="1774565" cy="2714927"/>
            </a:xfrm>
          </p:grpSpPr>
          <p:pic>
            <p:nvPicPr>
              <p:cNvPr id="21" name="Picture 2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999" t="10557" r="32601" b="15833"/>
              <a:stretch/>
            </p:blipFill>
            <p:spPr>
              <a:xfrm>
                <a:off x="9884035" y="520260"/>
                <a:ext cx="1208911" cy="2714927"/>
              </a:xfrm>
              <a:prstGeom prst="rect">
                <a:avLst/>
              </a:prstGeom>
            </p:spPr>
          </p:pic>
          <p:pic>
            <p:nvPicPr>
              <p:cNvPr id="22" name="Picture 2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0000" l="10000" r="90000"/>
                        </a14:imgEffect>
                      </a14:imgLayer>
                    </a14:imgProps>
                  </a:ext>
                  <a:ext uri="{28A0092B-C50C-407E-A947-70E740481C1C}">
                    <a14:useLocalDpi xmlns:a14="http://schemas.microsoft.com/office/drawing/2010/main" val="0"/>
                  </a:ext>
                </a:extLst>
              </a:blip>
              <a:srcRect l="31504" t="4722" r="35496" b="8889"/>
              <a:stretch/>
            </p:blipFill>
            <p:spPr>
              <a:xfrm>
                <a:off x="10722972" y="549528"/>
                <a:ext cx="935628" cy="2645273"/>
              </a:xfrm>
              <a:prstGeom prst="rect">
                <a:avLst/>
              </a:prstGeom>
            </p:spPr>
          </p:pic>
        </p:grpSp>
      </p:grpSp>
      <p:pic>
        <p:nvPicPr>
          <p:cNvPr id="2" name="Picture 1"/>
          <p:cNvPicPr>
            <a:picLocks noChangeAspect="1"/>
          </p:cNvPicPr>
          <p:nvPr/>
        </p:nvPicPr>
        <p:blipFill>
          <a:blip r:embed="rId7"/>
          <a:stretch>
            <a:fillRect/>
          </a:stretch>
        </p:blipFill>
        <p:spPr>
          <a:xfrm>
            <a:off x="0" y="2188112"/>
            <a:ext cx="3891601" cy="3891601"/>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3250" y="2716034"/>
            <a:ext cx="2969381" cy="2835759"/>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5186" y="2170757"/>
            <a:ext cx="3986814" cy="4305759"/>
          </a:xfrm>
          <a:prstGeom prst="rect">
            <a:avLst/>
          </a:prstGeom>
        </p:spPr>
      </p:pic>
    </p:spTree>
    <p:extLst>
      <p:ext uri="{BB962C8B-B14F-4D97-AF65-F5344CB8AC3E}">
        <p14:creationId xmlns:p14="http://schemas.microsoft.com/office/powerpoint/2010/main" val="374273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E73D1F5-AADC-6D48-A779-841FBC5FE7E8}"/>
              </a:ext>
            </a:extLst>
          </p:cNvPr>
          <p:cNvPicPr>
            <a:picLocks noChangeAspect="1"/>
          </p:cNvPicPr>
          <p:nvPr/>
        </p:nvPicPr>
        <p:blipFill>
          <a:blip r:embed="rId3"/>
          <a:stretch>
            <a:fillRect/>
          </a:stretch>
        </p:blipFill>
        <p:spPr>
          <a:xfrm>
            <a:off x="1" y="-9006"/>
            <a:ext cx="731520" cy="731520"/>
          </a:xfrm>
          <a:prstGeom prst="rect">
            <a:avLst/>
          </a:prstGeom>
        </p:spPr>
      </p:pic>
      <p:sp>
        <p:nvSpPr>
          <p:cNvPr id="17" name="Rectangle 16">
            <a:extLst>
              <a:ext uri="{FF2B5EF4-FFF2-40B4-BE49-F238E27FC236}">
                <a16:creationId xmlns:a16="http://schemas.microsoft.com/office/drawing/2014/main" id="{E559A6A4-DD63-BC41-8D17-24A7CB870F63}"/>
              </a:ext>
            </a:extLst>
          </p:cNvPr>
          <p:cNvSpPr/>
          <p:nvPr/>
        </p:nvSpPr>
        <p:spPr>
          <a:xfrm>
            <a:off x="731522" y="233"/>
            <a:ext cx="11460478" cy="708600"/>
          </a:xfrm>
          <a:prstGeom prst="rect">
            <a:avLst/>
          </a:prstGeom>
          <a:solidFill>
            <a:srgbClr val="51CAA9"/>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rgbClr val="00B050"/>
              </a:solidFill>
              <a:latin typeface="Arial" panose="020B0604020202020204" pitchFamily="34" charset="0"/>
              <a:cs typeface="Arial" panose="020B0604020202020204" pitchFamily="34" charset="0"/>
            </a:endParaRPr>
          </a:p>
        </p:txBody>
      </p:sp>
      <p:sp>
        <p:nvSpPr>
          <p:cNvPr id="5" name="Rectangle 4" descr="Present"/>
          <p:cNvSpPr/>
          <p:nvPr/>
        </p:nvSpPr>
        <p:spPr>
          <a:xfrm>
            <a:off x="7967920" y="845582"/>
            <a:ext cx="1923499" cy="1859260"/>
          </a:xfrm>
          <a:prstGeom prst="rect">
            <a:avLst/>
          </a:prstGeom>
          <a: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Freeform 5"/>
          <p:cNvSpPr/>
          <p:nvPr/>
        </p:nvSpPr>
        <p:spPr>
          <a:xfrm>
            <a:off x="7424067" y="2710468"/>
            <a:ext cx="3135684" cy="454644"/>
          </a:xfrm>
          <a:custGeom>
            <a:avLst/>
            <a:gdLst>
              <a:gd name="connsiteX0" fmla="*/ 0 w 3135684"/>
              <a:gd name="connsiteY0" fmla="*/ 0 h 454644"/>
              <a:gd name="connsiteX1" fmla="*/ 3135684 w 3135684"/>
              <a:gd name="connsiteY1" fmla="*/ 0 h 454644"/>
              <a:gd name="connsiteX2" fmla="*/ 3135684 w 3135684"/>
              <a:gd name="connsiteY2" fmla="*/ 454644 h 454644"/>
              <a:gd name="connsiteX3" fmla="*/ 0 w 3135684"/>
              <a:gd name="connsiteY3" fmla="*/ 454644 h 454644"/>
              <a:gd name="connsiteX4" fmla="*/ 0 w 3135684"/>
              <a:gd name="connsiteY4" fmla="*/ 0 h 454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684" h="454644">
                <a:moveTo>
                  <a:pt x="0" y="0"/>
                </a:moveTo>
                <a:lnTo>
                  <a:pt x="3135684" y="0"/>
                </a:lnTo>
                <a:lnTo>
                  <a:pt x="3135684" y="454644"/>
                </a:lnTo>
                <a:lnTo>
                  <a:pt x="0" y="4546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377950">
              <a:lnSpc>
                <a:spcPct val="100000"/>
              </a:lnSpc>
              <a:spcBef>
                <a:spcPct val="0"/>
              </a:spcBef>
              <a:spcAft>
                <a:spcPct val="35000"/>
              </a:spcAft>
              <a:defRPr b="1"/>
            </a:pPr>
            <a:r>
              <a:rPr lang="en-US" sz="3100" dirty="0">
                <a:solidFill>
                  <a:schemeClr val="bg1"/>
                </a:solidFill>
                <a:latin typeface="Arial" panose="020B0604020202020204" pitchFamily="34" charset="0"/>
                <a:cs typeface="Arial" panose="020B0604020202020204" pitchFamily="34" charset="0"/>
              </a:rPr>
              <a:t>P</a:t>
            </a:r>
            <a:r>
              <a:rPr lang="en-US" sz="3100" kern="1200" dirty="0">
                <a:solidFill>
                  <a:schemeClr val="bg1"/>
                </a:solidFill>
                <a:latin typeface="Arial" panose="020B0604020202020204" pitchFamily="34" charset="0"/>
                <a:cs typeface="Arial" panose="020B0604020202020204" pitchFamily="34" charset="0"/>
              </a:rPr>
              <a:t>arental leave</a:t>
            </a:r>
          </a:p>
        </p:txBody>
      </p:sp>
      <p:sp>
        <p:nvSpPr>
          <p:cNvPr id="7" name="Freeform 6"/>
          <p:cNvSpPr/>
          <p:nvPr/>
        </p:nvSpPr>
        <p:spPr>
          <a:xfrm>
            <a:off x="7035316" y="3740749"/>
            <a:ext cx="4736125" cy="2691048"/>
          </a:xfrm>
          <a:custGeom>
            <a:avLst/>
            <a:gdLst>
              <a:gd name="connsiteX0" fmla="*/ 0 w 3135684"/>
              <a:gd name="connsiteY0" fmla="*/ 0 h 2180685"/>
              <a:gd name="connsiteX1" fmla="*/ 3135684 w 3135684"/>
              <a:gd name="connsiteY1" fmla="*/ 0 h 2180685"/>
              <a:gd name="connsiteX2" fmla="*/ 3135684 w 3135684"/>
              <a:gd name="connsiteY2" fmla="*/ 2180685 h 2180685"/>
              <a:gd name="connsiteX3" fmla="*/ 0 w 3135684"/>
              <a:gd name="connsiteY3" fmla="*/ 2180685 h 2180685"/>
              <a:gd name="connsiteX4" fmla="*/ 0 w 3135684"/>
              <a:gd name="connsiteY4" fmla="*/ 0 h 218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684" h="2180685">
                <a:moveTo>
                  <a:pt x="0" y="0"/>
                </a:moveTo>
                <a:lnTo>
                  <a:pt x="3135684" y="0"/>
                </a:lnTo>
                <a:lnTo>
                  <a:pt x="3135684" y="2180685"/>
                </a:lnTo>
                <a:lnTo>
                  <a:pt x="0" y="21806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85750" lvl="0" indent="-285750" defTabSz="755650">
              <a:lnSpc>
                <a:spcPct val="100000"/>
              </a:lnSpc>
              <a:spcBef>
                <a:spcPct val="0"/>
              </a:spcBef>
              <a:spcAft>
                <a:spcPct val="35000"/>
              </a:spcAft>
              <a:buFont typeface="Arial" panose="020B0604020202020204" pitchFamily="34" charset="0"/>
              <a:buChar char="•"/>
            </a:pPr>
            <a:r>
              <a:rPr lang="en-US" sz="2800" kern="1200" dirty="0">
                <a:solidFill>
                  <a:schemeClr val="bg1"/>
                </a:solidFill>
                <a:latin typeface="Arial" panose="020B0604020202020204" pitchFamily="34" charset="0"/>
                <a:cs typeface="Arial" panose="020B0604020202020204" pitchFamily="34" charset="0"/>
              </a:rPr>
              <a:t>Inform 2 months prior to the expected date of leave</a:t>
            </a:r>
          </a:p>
          <a:p>
            <a:pPr marL="285750" lvl="0" indent="-285750" defTabSz="755650">
              <a:lnSpc>
                <a:spcPct val="100000"/>
              </a:lnSpc>
              <a:spcBef>
                <a:spcPct val="0"/>
              </a:spcBef>
              <a:spcAft>
                <a:spcPct val="350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E</a:t>
            </a:r>
            <a:r>
              <a:rPr lang="en-US" sz="2800" kern="1200" dirty="0">
                <a:solidFill>
                  <a:schemeClr val="bg1"/>
                </a:solidFill>
                <a:latin typeface="Arial" panose="020B0604020202020204" pitchFamily="34" charset="0"/>
                <a:cs typeface="Arial" panose="020B0604020202020204" pitchFamily="34" charset="0"/>
              </a:rPr>
              <a:t>ntitlement to </a:t>
            </a:r>
            <a:r>
              <a:rPr lang="en-US" sz="2800" kern="1200" dirty="0" err="1">
                <a:solidFill>
                  <a:schemeClr val="bg1"/>
                </a:solidFill>
                <a:latin typeface="Arial" panose="020B0604020202020204" pitchFamily="34" charset="0"/>
                <a:cs typeface="Arial" panose="020B0604020202020204" pitchFamily="34" charset="0"/>
              </a:rPr>
              <a:t>contractextension</a:t>
            </a:r>
            <a:endParaRPr lang="en-US" sz="2800" kern="1200" dirty="0">
              <a:solidFill>
                <a:schemeClr val="bg1"/>
              </a:solidFill>
              <a:latin typeface="Arial" panose="020B0604020202020204" pitchFamily="34" charset="0"/>
              <a:cs typeface="Arial" panose="020B0604020202020204" pitchFamily="34" charset="0"/>
            </a:endParaRPr>
          </a:p>
          <a:p>
            <a:pPr marL="285750" lvl="0" indent="-285750" defTabSz="755650">
              <a:lnSpc>
                <a:spcPct val="100000"/>
              </a:lnSpc>
              <a:spcBef>
                <a:spcPct val="0"/>
              </a:spcBef>
              <a:spcAft>
                <a:spcPct val="35000"/>
              </a:spcAft>
              <a:buFont typeface="Arial" panose="020B0604020202020204" pitchFamily="34" charset="0"/>
              <a:buChar char="•"/>
            </a:pPr>
            <a:r>
              <a:rPr lang="en-US" sz="2800" dirty="0" err="1">
                <a:solidFill>
                  <a:schemeClr val="bg1"/>
                </a:solidFill>
                <a:latin typeface="Arial" panose="020B0604020202020204" pitchFamily="34" charset="0"/>
                <a:cs typeface="Arial" panose="020B0604020202020204" pitchFamily="34" charset="0"/>
              </a:rPr>
              <a:t>Vabba</a:t>
            </a:r>
            <a:r>
              <a:rPr lang="en-US" sz="2800" dirty="0">
                <a:solidFill>
                  <a:schemeClr val="bg1"/>
                </a:solidFill>
                <a:latin typeface="Arial" panose="020B0604020202020204" pitchFamily="34" charset="0"/>
                <a:cs typeface="Arial" panose="020B0604020202020204" pitchFamily="34" charset="0"/>
              </a:rPr>
              <a:t> = Caring for sick child</a:t>
            </a:r>
          </a:p>
        </p:txBody>
      </p:sp>
      <p:sp>
        <p:nvSpPr>
          <p:cNvPr id="2" name="TextBox 1"/>
          <p:cNvSpPr txBox="1"/>
          <p:nvPr/>
        </p:nvSpPr>
        <p:spPr>
          <a:xfrm>
            <a:off x="1285875" y="6205690"/>
            <a:ext cx="4835593" cy="461665"/>
          </a:xfrm>
          <a:prstGeom prst="rect">
            <a:avLst/>
          </a:prstGeom>
          <a:noFill/>
        </p:spPr>
        <p:txBody>
          <a:bodyPr wrap="square" rtlCol="0">
            <a:spAutoFit/>
          </a:bodyPr>
          <a:lstStyle/>
          <a:p>
            <a:pPr lvl="0" algn="ctr" defTabSz="755650">
              <a:lnSpc>
                <a:spcPct val="100000"/>
              </a:lnSpc>
              <a:spcBef>
                <a:spcPct val="0"/>
              </a:spcBef>
              <a:spcAft>
                <a:spcPct val="35000"/>
              </a:spcAft>
            </a:pPr>
            <a:r>
              <a:rPr lang="en-US" sz="2400" dirty="0">
                <a:latin typeface="Arial" charset="0"/>
                <a:ea typeface="Arial" charset="0"/>
                <a:cs typeface="Arial" charset="0"/>
                <a:hlinkClick r:id="rId6"/>
              </a:rPr>
              <a:t>https://www.forsakringskassan.se/</a:t>
            </a:r>
            <a:endParaRPr lang="en-US" sz="2400" dirty="0">
              <a:solidFill>
                <a:schemeClr val="bg1"/>
              </a:solidFill>
              <a:latin typeface="Arial" charset="0"/>
              <a:ea typeface="Arial" charset="0"/>
              <a:cs typeface="Arial" charset="0"/>
            </a:endParaRPr>
          </a:p>
        </p:txBody>
      </p:sp>
      <p:pic>
        <p:nvPicPr>
          <p:cNvPr id="1026" name="Picture 2" descr="Image result for baby memes"/>
          <p:cNvPicPr>
            <a:picLocks noChangeAspect="1" noChangeArrowheads="1"/>
          </p:cNvPicPr>
          <p:nvPr/>
        </p:nvPicPr>
        <p:blipFill rotWithShape="1">
          <a:blip r:embed="rId7">
            <a:extLst>
              <a:ext uri="{28A0092B-C50C-407E-A947-70E740481C1C}">
                <a14:useLocalDpi xmlns:a14="http://schemas.microsoft.com/office/drawing/2010/main" val="0"/>
              </a:ext>
            </a:extLst>
          </a:blip>
          <a:srcRect l="7904" r="7877" b="1135"/>
          <a:stretch/>
        </p:blipFill>
        <p:spPr bwMode="auto">
          <a:xfrm>
            <a:off x="1494938" y="1671638"/>
            <a:ext cx="4284185" cy="3771900"/>
          </a:xfrm>
          <a:prstGeom prst="rect">
            <a:avLst/>
          </a:prstGeom>
          <a:solidFill>
            <a:srgbClr val="002060"/>
          </a:solidFill>
        </p:spPr>
      </p:pic>
      <p:grpSp>
        <p:nvGrpSpPr>
          <p:cNvPr id="11" name="Group 10"/>
          <p:cNvGrpSpPr/>
          <p:nvPr/>
        </p:nvGrpSpPr>
        <p:grpSpPr>
          <a:xfrm>
            <a:off x="11147612" y="-132822"/>
            <a:ext cx="1604329" cy="1588136"/>
            <a:chOff x="11147612" y="-132822"/>
            <a:chExt cx="1604329" cy="1588136"/>
          </a:xfrm>
        </p:grpSpPr>
        <p:sp>
          <p:nvSpPr>
            <p:cNvPr id="12" name="Oval 11"/>
            <p:cNvSpPr/>
            <p:nvPr/>
          </p:nvSpPr>
          <p:spPr>
            <a:xfrm>
              <a:off x="11147612" y="-132822"/>
              <a:ext cx="1604329" cy="1588136"/>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grpSp>
          <p:nvGrpSpPr>
            <p:cNvPr id="13" name="Group 12"/>
            <p:cNvGrpSpPr/>
            <p:nvPr/>
          </p:nvGrpSpPr>
          <p:grpSpPr>
            <a:xfrm>
              <a:off x="11394345" y="60004"/>
              <a:ext cx="797655" cy="1220340"/>
              <a:chOff x="9884035" y="520260"/>
              <a:chExt cx="1774565" cy="2714927"/>
            </a:xfrm>
          </p:grpSpPr>
          <p:pic>
            <p:nvPicPr>
              <p:cNvPr id="14" name="Picture 1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31999" t="10557" r="32601" b="15833"/>
              <a:stretch/>
            </p:blipFill>
            <p:spPr>
              <a:xfrm>
                <a:off x="9884035" y="520260"/>
                <a:ext cx="1208911" cy="2714927"/>
              </a:xfrm>
              <a:prstGeom prst="rect">
                <a:avLst/>
              </a:prstGeom>
            </p:spPr>
          </p:pic>
          <p:pic>
            <p:nvPicPr>
              <p:cNvPr id="15" name="Picture 14"/>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90000" l="10000" r="90000"/>
                        </a14:imgEffect>
                      </a14:imgLayer>
                    </a14:imgProps>
                  </a:ext>
                  <a:ext uri="{28A0092B-C50C-407E-A947-70E740481C1C}">
                    <a14:useLocalDpi xmlns:a14="http://schemas.microsoft.com/office/drawing/2010/main" val="0"/>
                  </a:ext>
                </a:extLst>
              </a:blip>
              <a:srcRect l="31504" t="4722" r="35496" b="8889"/>
              <a:stretch/>
            </p:blipFill>
            <p:spPr>
              <a:xfrm>
                <a:off x="10722972" y="549528"/>
                <a:ext cx="935628" cy="2645273"/>
              </a:xfrm>
              <a:prstGeom prst="rect">
                <a:avLst/>
              </a:prstGeom>
            </p:spPr>
          </p:pic>
        </p:grpSp>
      </p:grpSp>
    </p:spTree>
    <p:extLst>
      <p:ext uri="{BB962C8B-B14F-4D97-AF65-F5344CB8AC3E}">
        <p14:creationId xmlns:p14="http://schemas.microsoft.com/office/powerpoint/2010/main" val="161193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1372</TotalTime>
  <Words>1548</Words>
  <Application>Microsoft Macintosh PowerPoint</Application>
  <PresentationFormat>Widescreen</PresentationFormat>
  <Paragraphs>229</Paragraphs>
  <Slides>29</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Arial</vt:lpstr>
      <vt:lpstr>Calibri</vt:lpstr>
      <vt:lpstr>Calibri Light</vt:lpstr>
      <vt:lpstr>Chalkboard</vt:lpstr>
      <vt:lpstr>Edwardian Script ITC</vt:lpstr>
      <vt:lpstr>Engravers MT</vt:lpstr>
      <vt:lpstr>Gill Sans</vt:lpstr>
      <vt:lpstr>Helvetica</vt:lpstr>
      <vt:lpstr>Imprint MT Shadow</vt:lpstr>
      <vt:lpstr>Lucida Sans Typewriter</vt:lpstr>
      <vt:lpstr>Open Sans</vt:lpstr>
      <vt:lpstr>Papyrus</vt:lpstr>
      <vt:lpstr>Office Theme</vt:lpstr>
      <vt:lpstr>PowerPoint Presentation</vt:lpstr>
      <vt:lpstr>The DS Board</vt:lpstr>
      <vt:lpstr>The DS Board</vt:lpstr>
      <vt:lpstr>PowerPoint Presentation</vt:lpstr>
      <vt:lpstr>PowerPoint Presentation</vt:lpstr>
      <vt:lpstr>You as an employee</vt:lpstr>
      <vt:lpstr>PowerPoint Presentation</vt:lpstr>
      <vt:lpstr>PowerPoint Presentation</vt:lpstr>
      <vt:lpstr>PowerPoint Presentation</vt:lpstr>
      <vt:lpstr>PowerPoint Presentation</vt:lpstr>
      <vt:lpstr>PowerPoint Presentation</vt:lpstr>
      <vt:lpstr>Stay healthy</vt:lpstr>
      <vt:lpstr>PowerPoint Presentation</vt:lpstr>
      <vt:lpstr>PowerPoint Presentation</vt:lpstr>
      <vt:lpstr>What do you need to do? And Where can you seek help? </vt:lpstr>
      <vt:lpstr>Enjoy student life!</vt:lpstr>
      <vt:lpstr>”All members should thrive and develop during their time at Chalmers”</vt:lpstr>
      <vt:lpstr>PowerPoint Presentation</vt:lpstr>
      <vt:lpstr>PowerPoint Presentation</vt:lpstr>
      <vt:lpstr>PowerPoint Presentation</vt:lpstr>
      <vt:lpstr>PowerPoint Presentation</vt:lpstr>
      <vt:lpstr>Activities by the DS Board</vt:lpstr>
      <vt:lpstr>PowerPoint Presentation</vt:lpstr>
      <vt:lpstr>Useful links</vt:lpstr>
      <vt:lpstr>PowerPoint Presentation</vt:lpstr>
      <vt:lpstr>PowerPoint Presentation</vt:lpstr>
      <vt:lpstr>PowerPoint Presentation</vt:lpstr>
      <vt:lpstr>DOMB Contact</vt:lpstr>
      <vt:lpstr>Hope you found something useful!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DS Board</dc:title>
  <dc:creator>Andri Spilker</dc:creator>
  <cp:lastModifiedBy>Andri Spilker</cp:lastModifiedBy>
  <cp:revision>16</cp:revision>
  <dcterms:created xsi:type="dcterms:W3CDTF">2020-09-29T14:34:29Z</dcterms:created>
  <dcterms:modified xsi:type="dcterms:W3CDTF">2020-09-30T13:28:10Z</dcterms:modified>
</cp:coreProperties>
</file>