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0" r:id="rId3"/>
    <p:sldId id="756" r:id="rId4"/>
    <p:sldId id="271" r:id="rId5"/>
    <p:sldId id="273" r:id="rId6"/>
    <p:sldId id="274" r:id="rId7"/>
    <p:sldId id="493" r:id="rId8"/>
    <p:sldId id="505" r:id="rId9"/>
    <p:sldId id="532" r:id="rId10"/>
    <p:sldId id="272" r:id="rId11"/>
    <p:sldId id="533" r:id="rId12"/>
    <p:sldId id="75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200" userDrawn="1">
          <p15:clr>
            <a:srgbClr val="A4A3A4"/>
          </p15:clr>
        </p15:guide>
        <p15:guide id="4" orient="horz" pos="917" userDrawn="1">
          <p15:clr>
            <a:srgbClr val="A4A3A4"/>
          </p15:clr>
        </p15:guide>
        <p15:guide id="5" orient="horz" pos="15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A73"/>
    <a:srgbClr val="405971"/>
    <a:srgbClr val="BBD7DF"/>
    <a:srgbClr val="5073B5"/>
    <a:srgbClr val="6C8697"/>
    <a:srgbClr val="194461"/>
    <a:srgbClr val="A7B8B9"/>
    <a:srgbClr val="723988"/>
    <a:srgbClr val="DCE4E1"/>
    <a:srgbClr val="927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4" autoAdjust="0"/>
    <p:restoredTop sz="84060" autoAdjust="0"/>
  </p:normalViewPr>
  <p:slideViewPr>
    <p:cSldViewPr snapToGrid="0" snapToObjects="1">
      <p:cViewPr varScale="1">
        <p:scale>
          <a:sx n="126" d="100"/>
          <a:sy n="126" d="100"/>
        </p:scale>
        <p:origin x="1554" y="144"/>
      </p:cViewPr>
      <p:guideLst>
        <p:guide pos="2200"/>
        <p:guide orient="horz" pos="917"/>
        <p:guide orient="horz" pos="15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4008"/>
    </p:cViewPr>
  </p:sorterViewPr>
  <p:notesViewPr>
    <p:cSldViewPr snapToGrid="0" snapToObjects="1">
      <p:cViewPr varScale="1">
        <p:scale>
          <a:sx n="108" d="100"/>
          <a:sy n="108" d="100"/>
        </p:scale>
        <p:origin x="428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CFDCBA-0AE1-1046-BA0F-9D8061F10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35272-1517-B049-B95C-5816711E79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3B195-1287-5A47-8B84-08B57F137554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64B42-B456-774D-9AFC-7AC0394D41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9E961-ED36-9744-9410-CE646A1A6D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975C-8F7A-B44F-8C6D-70D7DB1A84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623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EE82B-71A4-BC48-8717-0940F09A17BF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4DABE-419F-EC44-A8E4-36B2ABCB2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7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1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5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mslagsbild">
    <p:bg>
      <p:bgPr>
        <a:solidFill>
          <a:srgbClr val="194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30000"/>
            <a:ext cx="8294324" cy="1400531"/>
          </a:xfrm>
        </p:spPr>
        <p:txBody>
          <a:bodyPr anchor="b"/>
          <a:lstStyle>
            <a:lvl1pPr algn="l">
              <a:defRPr sz="5200">
                <a:solidFill>
                  <a:schemeClr val="bg2"/>
                </a:solidFill>
              </a:defRPr>
            </a:lvl1pPr>
          </a:lstStyle>
          <a:p>
            <a:r>
              <a:rPr lang="sv-SE" noProof="0" dirty="0"/>
              <a:t>Rubrik till presentationen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50" y="3033850"/>
            <a:ext cx="8294324" cy="13630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noProof="0" dirty="0"/>
              <a:t>Förnamn Efternamn, Titel  |  Forskargrupp  |  </a:t>
            </a:r>
            <a:r>
              <a:rPr lang="sv-SE" noProof="0" dirty="0" err="1"/>
              <a:t>åååå.mm.dd</a:t>
            </a:r>
            <a:endParaRPr lang="sv-SE" noProof="0" dirty="0"/>
          </a:p>
        </p:txBody>
      </p:sp>
      <p:sp>
        <p:nvSpPr>
          <p:cNvPr id="7" name="Rektangel 3">
            <a:extLst>
              <a:ext uri="{FF2B5EF4-FFF2-40B4-BE49-F238E27FC236}">
                <a16:creationId xmlns:a16="http://schemas.microsoft.com/office/drawing/2014/main" id="{4E17BB8C-FC90-5F49-B52F-11E5C72D3C96}"/>
              </a:ext>
            </a:extLst>
          </p:cNvPr>
          <p:cNvSpPr/>
          <p:nvPr userDrawn="1"/>
        </p:nvSpPr>
        <p:spPr>
          <a:xfrm>
            <a:off x="7856025" y="-1"/>
            <a:ext cx="863749" cy="1111739"/>
          </a:xfrm>
          <a:prstGeom prst="rect">
            <a:avLst/>
          </a:prstGeom>
          <a:solidFill>
            <a:srgbClr val="6C8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6C8697"/>
              </a:solidFill>
            </a:endParaRPr>
          </a:p>
        </p:txBody>
      </p:sp>
      <p:pic>
        <p:nvPicPr>
          <p:cNvPr id="8" name="Chalmers logotype 4">
            <a:extLst>
              <a:ext uri="{FF2B5EF4-FFF2-40B4-BE49-F238E27FC236}">
                <a16:creationId xmlns:a16="http://schemas.microsoft.com/office/drawing/2014/main" id="{48711BF3-1A07-6B46-B63B-F498A03D3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9155" y="257793"/>
            <a:ext cx="617489" cy="68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4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3 bilder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93040"/>
            <a:ext cx="4617182" cy="2039997"/>
          </a:xfrm>
        </p:spPr>
        <p:txBody>
          <a:bodyPr/>
          <a:lstStyle>
            <a:lvl1pPr>
              <a:defRPr>
                <a:solidFill>
                  <a:srgbClr val="194461"/>
                </a:solidFill>
              </a:defRPr>
            </a:lvl1pPr>
          </a:lstStyle>
          <a:p>
            <a:r>
              <a:rPr lang="sv-SE" noProof="0"/>
              <a:t>Här lägger du in </a:t>
            </a:r>
            <a:br>
              <a:rPr lang="sv-SE" noProof="0"/>
            </a:br>
            <a:r>
              <a:rPr lang="sv-SE" noProof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AD2B67D-B281-694E-9D43-FE3CBAAF8CA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98425" y="193040"/>
            <a:ext cx="3770311" cy="2124697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772286E-0D7F-3443-AFA5-F221E3ACC8D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5200" y="2387600"/>
            <a:ext cx="1836000" cy="2395337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4CC3E62-90FA-914F-8F68-5F15794B02C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38400" y="2387600"/>
            <a:ext cx="1836000" cy="2395337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idx="1" hasCustomPrompt="1"/>
          </p:nvPr>
        </p:nvSpPr>
        <p:spPr>
          <a:xfrm>
            <a:off x="4310584" y="2466169"/>
            <a:ext cx="4617182" cy="2316767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lvl3pPr>
            <a:lvl4pPr marL="648000" indent="0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936000" indent="-126000">
              <a:lnSpc>
                <a:spcPct val="90000"/>
              </a:lnSpc>
              <a:buFont typeface="Arial" panose="020B0604020202020204" pitchFamily="34" charset="0"/>
              <a:buChar char="•"/>
              <a:defRPr/>
            </a:lvl5pPr>
            <a:lvl6pPr marL="1714500" indent="0">
              <a:buNone/>
              <a:defRPr/>
            </a:lvl6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268A9C3F-410A-684D-BF8C-D1EE552744E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5200" y="4852800"/>
            <a:ext cx="216000" cy="1764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0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17182" cy="2047300"/>
          </a:xfrm>
        </p:spPr>
        <p:txBody>
          <a:bodyPr/>
          <a:lstStyle/>
          <a:p>
            <a:r>
              <a:rPr lang="sv-SE" noProof="0"/>
              <a:t>Här lägger du in </a:t>
            </a:r>
            <a:br>
              <a:rPr lang="sv-SE" noProof="0"/>
            </a:br>
            <a:r>
              <a:rPr lang="sv-SE" noProof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5200" y="185737"/>
            <a:ext cx="1836000" cy="1580400"/>
          </a:xfrm>
          <a:prstGeom prst="rect">
            <a:avLst/>
          </a:prstGeom>
          <a:solidFill>
            <a:srgbClr val="DCE4E1"/>
          </a:solidFill>
        </p:spPr>
        <p:txBody>
          <a:bodyPr tIns="18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E839DED-9AD7-7F47-85D5-A26FC33055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5200" y="1851056"/>
            <a:ext cx="1836000" cy="2952000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32393" y="185737"/>
            <a:ext cx="1836000" cy="2952000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FBC3278B-7F37-114A-B42B-56F21E985E6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132310" y="3222656"/>
            <a:ext cx="1836000" cy="1580400"/>
          </a:xfrm>
          <a:prstGeom prst="rect">
            <a:avLst/>
          </a:prstGeom>
          <a:solidFill>
            <a:srgbClr val="DCE4E1"/>
          </a:solidFill>
        </p:spPr>
        <p:txBody>
          <a:bodyPr tIns="18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891E7F83-AED0-BD44-9F65-5AE8A99F4ED6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4310584" y="2466168"/>
            <a:ext cx="4617182" cy="2336887"/>
          </a:xfrm>
          <a:prstGeom prst="rect">
            <a:avLst/>
          </a:prstGeom>
        </p:spPr>
        <p:txBody>
          <a:bodyPr/>
          <a:lstStyle>
            <a:lvl1pPr marL="126000" indent="-1260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/>
                </a:solidFill>
              </a:defRPr>
            </a:lvl3pPr>
            <a:lvl4pPr marL="648000" indent="0">
              <a:buNone/>
              <a:defRPr/>
            </a:lvl4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</p:txBody>
      </p:sp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268A9C3F-410A-684D-BF8C-D1EE552744E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5200" y="4852800"/>
            <a:ext cx="216000" cy="176400"/>
          </a:xfrm>
        </p:spPr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4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5FEE5853-99F1-DE4F-91CE-715D5817D0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192" y="292139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FAE18EA1-4D38-6F4B-9F56-8E1BB8F9E54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07289" y="292139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C6E577FF-95D9-C94E-BEF2-B6E22E1C4D4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98018" y="2616885"/>
            <a:ext cx="4317976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6042FDF-139F-0144-8120-894F5EA283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0" y="4283345"/>
            <a:ext cx="955400" cy="426564"/>
          </a:xfrm>
          <a:prstGeom prst="rect">
            <a:avLst/>
          </a:prstGeom>
          <a:solidFill>
            <a:srgbClr val="194461"/>
          </a:solidFill>
        </p:spPr>
        <p:txBody>
          <a:bodyPr wrap="none" lIns="216000" tIns="144000" rIns="216000" bIns="72000" anchor="ctr" anchorCtr="0">
            <a:spAutoFit/>
          </a:bodyPr>
          <a:lstStyle>
            <a:lvl1pPr marL="587" indent="0" algn="l">
              <a:lnSpc>
                <a:spcPts val="1500"/>
              </a:lnSpc>
              <a:buFontTx/>
              <a:buNone/>
              <a:defRPr sz="2200" b="0">
                <a:solidFill>
                  <a:schemeClr val="bg1"/>
                </a:solidFill>
              </a:defRPr>
            </a:lvl1pPr>
            <a:lvl2pPr marL="251994" indent="0">
              <a:buFontTx/>
              <a:buNone/>
              <a:defRPr/>
            </a:lvl2pPr>
            <a:lvl3pPr marL="449989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sv-SE" noProof="0"/>
              <a:t>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97E8B8C-EAF7-2E48-A9C2-C9F1A48C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54A49390-4D2E-8E43-9BEC-FA0CF6BE41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16950" y="292139"/>
            <a:ext cx="4317976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63ACED5-9836-6842-BB80-8B5839BB93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611788" y="2616885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3EF6D6D8-3337-DA40-A3A7-098132936C7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14885" y="2616885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8281084-3E75-8C47-942E-8D0122568DE9}"/>
              </a:ext>
            </a:extLst>
          </p:cNvPr>
          <p:cNvSpPr txBox="1">
            <a:spLocks/>
          </p:cNvSpPr>
          <p:nvPr userDrawn="1"/>
        </p:nvSpPr>
        <p:spPr>
          <a:xfrm>
            <a:off x="8164769" y="4834979"/>
            <a:ext cx="863749" cy="1809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7546AEB-71F4-CD49-AD98-46653C446DDE}" type="datetime1">
              <a:rPr lang="sv-SE" sz="800" smtClean="0">
                <a:solidFill>
                  <a:schemeClr val="tx1"/>
                </a:solidFill>
              </a:rPr>
              <a:pPr algn="r"/>
              <a:t>2020-09-30</a:t>
            </a:fld>
            <a:endParaRPr lang="sv-SE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1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6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071" y="120524"/>
            <a:ext cx="7116598" cy="994172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noProof="0" dirty="0"/>
              <a:t>Här lägger du in din huvudrubrik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4F4AB70-B49C-6041-BED2-2818A5DC5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32" y="1313117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 dirty="0"/>
              <a:t>Här skriver du din rubrik,</a:t>
            </a:r>
            <a:br>
              <a:rPr lang="sv-SE" noProof="0" dirty="0"/>
            </a:br>
            <a:r>
              <a:rPr lang="sv-SE" noProof="0" dirty="0"/>
              <a:t>max två rader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B94D946-9102-914D-A6D9-C51BEF770E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632" y="1798145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11977B0-1909-D74C-8D69-3AF3093357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3004" y="1313117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 dirty="0"/>
              <a:t>Här skriver du din rubrik,</a:t>
            </a:r>
            <a:br>
              <a:rPr lang="sv-SE" noProof="0" dirty="0"/>
            </a:br>
            <a:r>
              <a:rPr lang="sv-SE" noProof="0" dirty="0"/>
              <a:t>max två rader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DE23250B-AB07-5C49-A47D-E65E4FF446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3004" y="1798145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D2CFBA58-CF3D-624F-9091-EA04507B5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2451" y="1313117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 dirty="0"/>
              <a:t>Här skriver du din rubrik,</a:t>
            </a:r>
            <a:br>
              <a:rPr lang="sv-SE" noProof="0" dirty="0"/>
            </a:br>
            <a:r>
              <a:rPr lang="sv-SE" noProof="0" dirty="0"/>
              <a:t>max två rader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8FFBE75-D628-1F48-A430-62ACD5300F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2451" y="1798145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B88C858-E5CD-D346-BBD6-08B0ED4CB8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4632" y="3189623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 dirty="0"/>
              <a:t>Här skriver du din rubrik,</a:t>
            </a:r>
            <a:br>
              <a:rPr lang="sv-SE" noProof="0" dirty="0"/>
            </a:br>
            <a:r>
              <a:rPr lang="sv-SE" noProof="0" dirty="0"/>
              <a:t>max två rader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5FA0FFB-894F-4741-A148-95BE6B063B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4632" y="3674651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A09D36E-5681-0D41-A250-9179BE224C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95053" y="3189623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 dirty="0"/>
              <a:t>Här skriver du din rubrik,</a:t>
            </a:r>
            <a:br>
              <a:rPr lang="sv-SE" noProof="0" dirty="0"/>
            </a:br>
            <a:r>
              <a:rPr lang="sv-SE" noProof="0" dirty="0"/>
              <a:t>max två rader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967267D4-738F-1E4C-B22C-3481B9D0E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95053" y="3674651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8363658A-DE1C-004F-B7D2-72C3CEA5BC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2452" y="3189623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 dirty="0"/>
              <a:t>Här skriver du din rubrik,</a:t>
            </a:r>
            <a:br>
              <a:rPr lang="sv-SE" noProof="0" dirty="0"/>
            </a:br>
            <a:r>
              <a:rPr lang="sv-SE" noProof="0" dirty="0"/>
              <a:t>max två rader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7111B2FB-47FE-9544-A760-2D20BAD950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2452" y="3674651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18" name="Linje 1">
            <a:extLst>
              <a:ext uri="{FF2B5EF4-FFF2-40B4-BE49-F238E27FC236}">
                <a16:creationId xmlns:a16="http://schemas.microsoft.com/office/drawing/2014/main" id="{41ED65EB-DC68-B449-B69F-ADE841CD9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141861" y="1317878"/>
            <a:ext cx="0" cy="345600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20" name="Linje 2">
            <a:extLst>
              <a:ext uri="{FF2B5EF4-FFF2-40B4-BE49-F238E27FC236}">
                <a16:creationId xmlns:a16="http://schemas.microsoft.com/office/drawing/2014/main" id="{7EB0FCF9-1BD2-AE46-B3C6-B4314D712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192670" y="1317878"/>
            <a:ext cx="0" cy="345600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21" name="Linje 3">
            <a:extLst>
              <a:ext uri="{FF2B5EF4-FFF2-40B4-BE49-F238E27FC236}">
                <a16:creationId xmlns:a16="http://schemas.microsoft.com/office/drawing/2014/main" id="{CC56BE36-9B5E-3647-9661-C67053844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794" y="3006514"/>
            <a:ext cx="2305657" cy="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19" name="Linje 4">
            <a:extLst>
              <a:ext uri="{FF2B5EF4-FFF2-40B4-BE49-F238E27FC236}">
                <a16:creationId xmlns:a16="http://schemas.microsoft.com/office/drawing/2014/main" id="{2133F58B-1D28-D345-BF61-BCF1DA957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76601" y="3006514"/>
            <a:ext cx="2305657" cy="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22" name="Linje 5">
            <a:extLst>
              <a:ext uri="{FF2B5EF4-FFF2-40B4-BE49-F238E27FC236}">
                <a16:creationId xmlns:a16="http://schemas.microsoft.com/office/drawing/2014/main" id="{6B0C0E01-79AD-1F41-8CBA-F436EFBB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29367" y="3006514"/>
            <a:ext cx="2305657" cy="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3AD28DD6-359E-114F-B54C-990B212E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3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800" y="120524"/>
            <a:ext cx="7116598" cy="994172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noProof="0" dirty="0"/>
              <a:t>Här lägger du in din rubrik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AD28DD6-359E-114F-B54C-990B212E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9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a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3B8D5AD-D270-F648-A851-A329A34D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7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BCCEBD77-68E6-EB42-AA86-084B9AD2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6602" y="4852800"/>
            <a:ext cx="552198" cy="17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C388E3E2-F5EC-BC41-85B7-08224C0CC293}" type="datetime1">
              <a:rPr lang="sv-SE" smtClean="0"/>
              <a:pPr algn="r"/>
              <a:t>2020-09-30</a:t>
            </a:fld>
            <a:endParaRPr lang="en-GB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97E8B8C-EAF7-2E48-A9C2-C9F1A48C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1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lmers logotyp_slutet av presentationen">
    <p:bg>
      <p:bgPr>
        <a:solidFill>
          <a:srgbClr val="194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A845A-EF3B-3247-9AC2-696EF05DE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2560" y="1087232"/>
            <a:ext cx="2678880" cy="29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C3D7-77A6-874E-83A9-BAEA88BCCA67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Chalmers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58788" y="956392"/>
            <a:ext cx="5092926" cy="61595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80000"/>
              </a:lnSpc>
              <a:buFontTx/>
              <a:buNone/>
              <a:defRPr sz="2800" b="1" kern="100" spc="0"/>
            </a:lvl1pPr>
            <a:lvl2pPr marL="457189" indent="0" algn="l">
              <a:buFontTx/>
              <a:buNone/>
              <a:defRPr sz="3200"/>
            </a:lvl2pPr>
            <a:lvl3pPr marL="914378" indent="0" algn="l">
              <a:buFontTx/>
              <a:buNone/>
              <a:defRPr sz="3200"/>
            </a:lvl3pPr>
            <a:lvl4pPr marL="1371566" indent="0" algn="l">
              <a:buFontTx/>
              <a:buNone/>
              <a:defRPr sz="3200"/>
            </a:lvl4pPr>
            <a:lvl5pPr marL="1828754" indent="0" algn="l">
              <a:buFontTx/>
              <a:buNone/>
              <a:defRPr sz="3200"/>
            </a:lvl5pPr>
          </a:lstStyle>
          <a:p>
            <a:pPr lvl="0"/>
            <a:r>
              <a:rPr lang="sv-SE" dirty="0"/>
              <a:t>CLICK TO EDIT MASTER TEXT STYLES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8788" y="1780851"/>
            <a:ext cx="5092926" cy="2336800"/>
          </a:xfrm>
          <a:prstGeom prst="rect">
            <a:avLst/>
          </a:prstGeom>
        </p:spPr>
        <p:txBody>
          <a:bodyPr vert="horz"/>
          <a:lstStyle>
            <a:lvl1pPr marL="342892" indent="-342892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b="1"/>
            </a:lvl1pPr>
            <a:lvl2pPr marL="742931" indent="-285743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b="1"/>
            </a:lvl2pPr>
            <a:lvl3pPr marL="1142972" indent="-228594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b="1"/>
            </a:lvl3pPr>
            <a:lvl4pPr marL="1600160" indent="-228594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b="1"/>
            </a:lvl4pPr>
            <a:lvl5pPr marL="2057348" indent="-228594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b="1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19800" y="425061"/>
            <a:ext cx="3124200" cy="427594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420171"/>
            <a:ext cx="9144000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uta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799" y="488229"/>
            <a:ext cx="7038231" cy="994172"/>
          </a:xfrm>
        </p:spPr>
        <p:txBody>
          <a:bodyPr/>
          <a:lstStyle/>
          <a:p>
            <a:r>
              <a:rPr lang="sv-SE" noProof="0" dirty="0"/>
              <a:t>Här lägger du in din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3720" y="1782305"/>
            <a:ext cx="7886700" cy="2872966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AEB4D2-F0EE-E947-BE4D-ACB41A9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45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underrubrik_uta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800" y="490290"/>
            <a:ext cx="7038230" cy="993599"/>
          </a:xfrm>
        </p:spPr>
        <p:txBody>
          <a:bodyPr/>
          <a:lstStyle/>
          <a:p>
            <a:r>
              <a:rPr lang="sv-SE" noProof="0"/>
              <a:t>Här lägger du in din rubrik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64B5015-B349-E541-80B4-07E45C1FF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324" y="1544273"/>
            <a:ext cx="7038229" cy="211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sv-SE" noProof="0" dirty="0"/>
              <a:t>Här skriver du underrubrik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573720" y="2037026"/>
            <a:ext cx="7886700" cy="2616185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FAEB4D2-F0EE-E947-BE4D-ACB41A9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6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2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798" y="487573"/>
            <a:ext cx="7038231" cy="994172"/>
          </a:xfrm>
        </p:spPr>
        <p:txBody>
          <a:bodyPr anchor="b" anchorCtr="0">
            <a:noAutofit/>
          </a:bodyPr>
          <a:lstStyle/>
          <a:p>
            <a:r>
              <a:rPr lang="sv-SE" noProof="0" dirty="0"/>
              <a:t>Här lägger du in din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68800" y="1782376"/>
            <a:ext cx="2291631" cy="287355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500"/>
            </a:lvl1pPr>
            <a:lvl2pPr marL="252000" indent="0">
              <a:buFontTx/>
              <a:buNone/>
              <a:defRPr sz="1500"/>
            </a:lvl2pPr>
            <a:lvl3pPr marL="450000" indent="0">
              <a:buFontTx/>
              <a:buNone/>
              <a:defRPr sz="1500"/>
            </a:lvl3pPr>
            <a:lvl4pPr marL="648000" indent="0">
              <a:buFontTx/>
              <a:buNone/>
              <a:defRPr sz="1500"/>
            </a:lvl4pPr>
            <a:lvl5pPr marL="810000" indent="0">
              <a:buFontTx/>
              <a:buNone/>
              <a:defRPr sz="1500"/>
            </a:lvl5pPr>
          </a:lstStyle>
          <a:p>
            <a:pPr lvl="0"/>
            <a:r>
              <a:rPr lang="sv-SE" noProof="0" dirty="0"/>
              <a:t>Ingress en kolumn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77153" y="1782305"/>
            <a:ext cx="5698800" cy="28729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lvl1pPr>
            <a:lvl2pPr marL="252000" indent="0">
              <a:buFontTx/>
              <a:buNone/>
              <a:defRPr/>
            </a:lvl2pPr>
            <a:lvl3pPr marL="450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10000" indent="0">
              <a:buFontTx/>
              <a:buNone/>
              <a:defRPr/>
            </a:lvl5pPr>
          </a:lstStyle>
          <a:p>
            <a:pPr lvl="0"/>
            <a:r>
              <a:rPr lang="sv-SE" noProof="0" dirty="0"/>
              <a:t>Här finns möjlighet för att lägga in bild, tabell eller diagram </a:t>
            </a:r>
            <a:br>
              <a:rPr lang="sv-SE" noProof="0" dirty="0"/>
            </a:br>
            <a:r>
              <a:rPr lang="sv-SE" noProof="0" dirty="0"/>
              <a:t>genom att klicka på en av dessa ikoner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CCE702F-4052-3B4E-9DAD-35C6CEB57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3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vänster_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800" y="490290"/>
            <a:ext cx="7038230" cy="993599"/>
          </a:xfrm>
        </p:spPr>
        <p:txBody>
          <a:bodyPr/>
          <a:lstStyle/>
          <a:p>
            <a:r>
              <a:rPr lang="sv-SE" noProof="0"/>
              <a:t>Här lägger du in din rubrik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64B5015-B349-E541-80B4-07E45C1FF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324" y="1544273"/>
            <a:ext cx="7038229" cy="211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sv-SE" noProof="0" dirty="0"/>
              <a:t>Här skriver du underrubrik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573720" y="2037026"/>
            <a:ext cx="3925128" cy="2745912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FAEB4D2-F0EE-E947-BE4D-ACB41A9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A05079D-26EA-414D-A6D9-860EBF5EA1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810" y="2037026"/>
            <a:ext cx="4109399" cy="2745912"/>
          </a:xfrm>
          <a:prstGeom prst="rect">
            <a:avLst/>
          </a:prstGeom>
          <a:solidFill>
            <a:srgbClr val="DCE4E1"/>
          </a:solidFill>
        </p:spPr>
        <p:txBody>
          <a:bodyPr tIns="0" bIns="720000" anchor="b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</p:spTree>
    <p:extLst>
      <p:ext uri="{BB962C8B-B14F-4D97-AF65-F5344CB8AC3E}">
        <p14:creationId xmlns:p14="http://schemas.microsoft.com/office/powerpoint/2010/main" val="289875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3 bilder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17182" cy="2047299"/>
          </a:xfrm>
        </p:spPr>
        <p:txBody>
          <a:bodyPr wrap="square">
            <a:normAutofit/>
          </a:bodyPr>
          <a:lstStyle/>
          <a:p>
            <a:r>
              <a:rPr lang="sv-SE" noProof="0"/>
              <a:t>Här lägger du in </a:t>
            </a:r>
            <a:br>
              <a:rPr lang="sv-SE" noProof="0"/>
            </a:br>
            <a:r>
              <a:rPr lang="sv-SE" noProof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5200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38400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E5A597A-C5B4-F844-9B0B-A2909CB81E7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05200" y="3107530"/>
            <a:ext cx="3780233" cy="1672213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idx="1" hasCustomPrompt="1"/>
          </p:nvPr>
        </p:nvSpPr>
        <p:spPr>
          <a:xfrm>
            <a:off x="4310584" y="2466170"/>
            <a:ext cx="4617182" cy="2240516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5F3508-212C-8940-8633-647F498A82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6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28216" cy="2047299"/>
          </a:xfrm>
        </p:spPr>
        <p:txBody>
          <a:bodyPr/>
          <a:lstStyle/>
          <a:p>
            <a:r>
              <a:rPr lang="sv-SE" noProof="0" dirty="0"/>
              <a:t>Här lägger du in </a:t>
            </a:r>
            <a:br>
              <a:rPr lang="sv-SE" noProof="0" dirty="0"/>
            </a:br>
            <a:r>
              <a:rPr lang="sv-SE" noProof="0" dirty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5200" y="185738"/>
            <a:ext cx="3769200" cy="4597200"/>
          </a:xfrm>
          <a:prstGeom prst="rect">
            <a:avLst/>
          </a:prstGeom>
          <a:solidFill>
            <a:srgbClr val="DCE4E1"/>
          </a:solidFill>
        </p:spPr>
        <p:txBody>
          <a:bodyPr tIns="0" bIns="1440000" anchor="b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4310584" y="2466170"/>
            <a:ext cx="4617182" cy="2240516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9pPr marL="2743200" indent="0">
              <a:buNone/>
              <a:defRPr/>
            </a:lvl9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2C09499-57AE-D94B-B9E5-906A8CC93B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0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3 bilder_Instit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746C504D-4045-874E-93F0-4174EC2B85E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310063" y="940567"/>
            <a:ext cx="2360737" cy="2571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="1">
                <a:solidFill>
                  <a:srgbClr val="194461"/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sv-SE" noProof="0" dirty="0"/>
              <a:t>Institutionen för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4310584" y="752992"/>
            <a:ext cx="4617182" cy="1360030"/>
          </a:xfrm>
        </p:spPr>
        <p:txBody>
          <a:bodyPr/>
          <a:lstStyle>
            <a:lvl1pPr>
              <a:defRPr>
                <a:solidFill>
                  <a:srgbClr val="194461"/>
                </a:solidFill>
              </a:defRPr>
            </a:lvl1pPr>
          </a:lstStyle>
          <a:p>
            <a:r>
              <a:rPr lang="sv-SE" noProof="0" dirty="0"/>
              <a:t>Här lägger du in </a:t>
            </a:r>
            <a:br>
              <a:rPr lang="sv-SE" noProof="0" dirty="0"/>
            </a:br>
            <a:r>
              <a:rPr lang="sv-SE" noProof="0" dirty="0"/>
              <a:t>din rubrik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5200" y="185738"/>
            <a:ext cx="1836000" cy="2004009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38400" y="185738"/>
            <a:ext cx="1836000" cy="2004009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9E839DED-9AD7-7F47-85D5-A26FC33055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5200" y="2277979"/>
            <a:ext cx="3769200" cy="2504958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310584" y="2281373"/>
            <a:ext cx="4617182" cy="856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Tx/>
              <a:buNone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lvl3pPr>
            <a:lvl4pPr marL="648000" indent="0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936000" indent="-126000">
              <a:lnSpc>
                <a:spcPct val="90000"/>
              </a:lnSpc>
              <a:buFont typeface="Arial" panose="020B0604020202020204" pitchFamily="34" charset="0"/>
              <a:buChar char="•"/>
              <a:defRPr/>
            </a:lvl5pPr>
            <a:lvl6pPr marL="1714500" indent="0">
              <a:buNone/>
              <a:defRPr/>
            </a:lvl6pPr>
          </a:lstStyle>
          <a:p>
            <a:pPr lvl="0"/>
            <a:r>
              <a:rPr lang="sv-SE" noProof="0" dirty="0"/>
              <a:t>Ingress en kolumn</a:t>
            </a:r>
          </a:p>
          <a:p>
            <a:pPr lvl="1"/>
            <a:r>
              <a:rPr lang="sv-SE" noProof="0" dirty="0"/>
              <a:t>Andra nivån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E90DF472-2B52-B648-86BA-E002A3B5E8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0063" y="3395249"/>
            <a:ext cx="4629150" cy="257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300" b="1"/>
            </a:lvl2pPr>
            <a:lvl3pPr marL="0" indent="0">
              <a:buFontTx/>
              <a:buNone/>
              <a:defRPr sz="1300" b="1"/>
            </a:lvl3pPr>
            <a:lvl4pPr marL="0" indent="0">
              <a:buFontTx/>
              <a:buNone/>
              <a:defRPr sz="1300" b="1"/>
            </a:lvl4pPr>
            <a:lvl5pPr marL="0" indent="0">
              <a:buFontTx/>
              <a:buNone/>
              <a:defRPr sz="1300" b="1"/>
            </a:lvl5pPr>
          </a:lstStyle>
          <a:p>
            <a:pPr lvl="0"/>
            <a:r>
              <a:rPr lang="sv-SE" noProof="0" dirty="0"/>
              <a:t>Divisioner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7B49F1B-85A6-A647-9F5F-A010E7ED9D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10064" y="3724507"/>
            <a:ext cx="2268000" cy="10584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2pPr>
            <a:lvl3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3pPr>
            <a:lvl4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4pPr>
            <a:lvl5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5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DBC0CD4-68F0-E74A-8F83-B8EB39840D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70800" y="3724507"/>
            <a:ext cx="2268000" cy="10586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2pPr>
            <a:lvl3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3pPr>
            <a:lvl4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4pPr>
            <a:lvl5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5pPr>
          </a:lstStyle>
          <a:p>
            <a:pPr lvl="0"/>
            <a:r>
              <a:rPr lang="sv-SE" noProof="0" dirty="0"/>
              <a:t>Här lägger du in din text</a:t>
            </a:r>
          </a:p>
        </p:txBody>
      </p:sp>
      <p:sp>
        <p:nvSpPr>
          <p:cNvPr id="31" name="Slide Number Placeholder 10">
            <a:extLst>
              <a:ext uri="{FF2B5EF4-FFF2-40B4-BE49-F238E27FC236}">
                <a16:creationId xmlns:a16="http://schemas.microsoft.com/office/drawing/2014/main" id="{268A9C3F-410A-684D-BF8C-D1EE552744E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5200" y="4852800"/>
            <a:ext cx="216000" cy="1764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59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3 bilder_Forskningsinfra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17182" cy="2047299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 noProof="0"/>
              <a:t>Här lägger du in </a:t>
            </a:r>
            <a:br>
              <a:rPr lang="sv-SE" noProof="0"/>
            </a:br>
            <a:r>
              <a:rPr lang="sv-SE" noProof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222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79422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E5A597A-C5B4-F844-9B0B-A2909CB81E7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46222" y="3107530"/>
            <a:ext cx="3780233" cy="1672213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 dirty="0"/>
              <a:t>Klicka på ikonen för att lägga till bild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idx="1" hasCustomPrompt="1"/>
          </p:nvPr>
        </p:nvSpPr>
        <p:spPr>
          <a:xfrm>
            <a:off x="4310584" y="2466170"/>
            <a:ext cx="4617182" cy="2240516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5F3508-212C-8940-8633-647F498A82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FD5CA9-F98F-5148-B23A-9CE3140EE6B0}"/>
              </a:ext>
            </a:extLst>
          </p:cNvPr>
          <p:cNvSpPr txBox="1"/>
          <p:nvPr userDrawn="1"/>
        </p:nvSpPr>
        <p:spPr>
          <a:xfrm rot="16200000">
            <a:off x="-2173892" y="2359629"/>
            <a:ext cx="4594005" cy="246221"/>
          </a:xfrm>
          <a:prstGeom prst="rect">
            <a:avLst/>
          </a:prstGeom>
          <a:solidFill>
            <a:schemeClr val="accent2"/>
          </a:solidFill>
        </p:spPr>
        <p:txBody>
          <a:bodyPr wrap="square" lIns="1764000" rIns="72000" rtlCol="0" anchor="ctr" anchorCtr="0">
            <a:spAutoFit/>
          </a:bodyPr>
          <a:lstStyle/>
          <a:p>
            <a:pPr algn="l"/>
            <a:r>
              <a:rPr lang="sv-SE" sz="1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Forskningsinfrastruktur</a:t>
            </a:r>
          </a:p>
        </p:txBody>
      </p:sp>
    </p:spTree>
    <p:extLst>
      <p:ext uri="{BB962C8B-B14F-4D97-AF65-F5344CB8AC3E}">
        <p14:creationId xmlns:p14="http://schemas.microsoft.com/office/powerpoint/2010/main" val="380405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799" y="530176"/>
            <a:ext cx="6796020" cy="9941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noProof="0" dirty="0"/>
              <a:t>Skriv din rubrik här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20" y="1814787"/>
            <a:ext cx="7886700" cy="2858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8386602" y="4852800"/>
            <a:ext cx="552198" cy="17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0C1B5A8-D4C9-A343-A66A-ADE24DD64E79}" type="datetime1">
              <a:rPr lang="sv-SE" smtClean="0"/>
              <a:pPr algn="r"/>
              <a:t>2020-09-30</a:t>
            </a:fld>
            <a:endParaRPr lang="en-GB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C1D607-A217-544C-8CE2-63FA74E92CAD}"/>
              </a:ext>
            </a:extLst>
          </p:cNvPr>
          <p:cNvSpPr txBox="1">
            <a:spLocks/>
          </p:cNvSpPr>
          <p:nvPr userDrawn="1"/>
        </p:nvSpPr>
        <p:spPr>
          <a:xfrm>
            <a:off x="8164769" y="4834979"/>
            <a:ext cx="863749" cy="1809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7546AEB-71F4-CD49-AD98-46653C446DDE}" type="datetime1">
              <a:rPr lang="sv-SE" sz="800" smtClean="0">
                <a:solidFill>
                  <a:schemeClr val="tx1"/>
                </a:solidFill>
              </a:rPr>
              <a:pPr algn="r"/>
              <a:t>2020-09-30</a:t>
            </a:fld>
            <a:endParaRPr lang="sv-SE" sz="800">
              <a:solidFill>
                <a:schemeClr val="tx1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5200" y="4852800"/>
            <a:ext cx="216000" cy="17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8670E98-2DB1-864E-BCC7-BB6E6DFBA590}"/>
              </a:ext>
            </a:extLst>
          </p:cNvPr>
          <p:cNvSpPr/>
          <p:nvPr userDrawn="1"/>
        </p:nvSpPr>
        <p:spPr>
          <a:xfrm>
            <a:off x="7856025" y="-1"/>
            <a:ext cx="863749" cy="1111739"/>
          </a:xfrm>
          <a:prstGeom prst="rect">
            <a:avLst/>
          </a:prstGeom>
          <a:solidFill>
            <a:srgbClr val="6C8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6C8697"/>
              </a:solidFill>
            </a:endParaRPr>
          </a:p>
        </p:txBody>
      </p:sp>
      <p:pic>
        <p:nvPicPr>
          <p:cNvPr id="16" name="Chalmers logotype 8">
            <a:extLst>
              <a:ext uri="{FF2B5EF4-FFF2-40B4-BE49-F238E27FC236}">
                <a16:creationId xmlns:a16="http://schemas.microsoft.com/office/drawing/2014/main" id="{B00FE33B-CEE3-9C45-9455-42E295308AE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7979155" y="257793"/>
            <a:ext cx="617489" cy="68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2" r:id="rId2"/>
    <p:sldLayoutId id="2147483680" r:id="rId3"/>
    <p:sldLayoutId id="2147483704" r:id="rId4"/>
    <p:sldLayoutId id="2147483724" r:id="rId5"/>
    <p:sldLayoutId id="2147483677" r:id="rId6"/>
    <p:sldLayoutId id="2147483669" r:id="rId7"/>
    <p:sldLayoutId id="2147483678" r:id="rId8"/>
    <p:sldLayoutId id="2147483717" r:id="rId9"/>
    <p:sldLayoutId id="2147483723" r:id="rId10"/>
    <p:sldLayoutId id="2147483685" r:id="rId11"/>
    <p:sldLayoutId id="2147483673" r:id="rId12"/>
    <p:sldLayoutId id="2147483706" r:id="rId13"/>
    <p:sldLayoutId id="2147483705" r:id="rId14"/>
    <p:sldLayoutId id="2147483667" r:id="rId15"/>
    <p:sldLayoutId id="2147483687" r:id="rId16"/>
    <p:sldLayoutId id="2147483688" r:id="rId17"/>
    <p:sldLayoutId id="2147483726" r:id="rId18"/>
  </p:sldLayoutIdLst>
  <p:hf hdr="0"/>
  <p:txStyles>
    <p:titleStyle>
      <a:lvl1pPr algn="l" defTabSz="685800" rtl="0" eaLnBrk="1" latinLnBrk="0" hangingPunct="1">
        <a:lnSpc>
          <a:spcPct val="84000"/>
        </a:lnSpc>
        <a:spcBef>
          <a:spcPct val="0"/>
        </a:spcBef>
        <a:buNone/>
        <a:defRPr sz="3200" b="1" kern="1200" spc="-80" baseline="0">
          <a:solidFill>
            <a:srgbClr val="19446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6000" indent="-126000" algn="l" defTabSz="685800" rtl="0" eaLnBrk="1" latinLnBrk="0" hangingPunct="1">
        <a:lnSpc>
          <a:spcPct val="90000"/>
        </a:lnSpc>
        <a:spcBef>
          <a:spcPts val="600"/>
        </a:spcBef>
        <a:spcAft>
          <a:spcPts val="400"/>
        </a:spcAft>
        <a:buFont typeface="Arial" panose="020B0604020202020204" pitchFamily="34" charset="0"/>
        <a:buChar char="•"/>
        <a:tabLst>
          <a:tab pos="1020763" algn="l"/>
        </a:tabLst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78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6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74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rbetsmiljo.stodet@chalmers.s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ntranet.chalmers.se/media/2256/risk-assessment-template.xlsx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neltestwerkdruk.nl/eng/" TargetMode="External"/><Relationship Id="rId2" Type="http://schemas.openxmlformats.org/officeDocument/2006/relationships/hyperlink" Target="https://skatta&#229;terh&#228;mtning.se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827A-72C6-7644-81CF-2914EC4E5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838" y="1376786"/>
            <a:ext cx="8294324" cy="1628742"/>
          </a:xfrm>
        </p:spPr>
        <p:txBody>
          <a:bodyPr/>
          <a:lstStyle/>
          <a:p>
            <a:r>
              <a:rPr lang="sv-SE" sz="4400" dirty="0"/>
              <a:t>A </a:t>
            </a:r>
            <a:r>
              <a:rPr lang="sv-SE" sz="4400" dirty="0" err="1"/>
              <a:t>sustainable</a:t>
            </a:r>
            <a:r>
              <a:rPr lang="sv-SE" sz="4400" dirty="0"/>
              <a:t> </a:t>
            </a:r>
            <a:r>
              <a:rPr lang="sv-SE" sz="4400" dirty="0" err="1"/>
              <a:t>work</a:t>
            </a:r>
            <a:r>
              <a:rPr lang="sv-SE" sz="4400" dirty="0"/>
              <a:t> </a:t>
            </a:r>
            <a:r>
              <a:rPr lang="sv-SE" sz="4400" dirty="0" err="1"/>
              <a:t>environment</a:t>
            </a:r>
            <a:endParaRPr lang="sv-SE" sz="4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B7C0E9-9F78-E94D-8DE2-00F8706ED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838" y="3312826"/>
            <a:ext cx="8294324" cy="1128556"/>
          </a:xfrm>
        </p:spPr>
        <p:txBody>
          <a:bodyPr/>
          <a:lstStyle/>
          <a:p>
            <a:r>
              <a:rPr lang="sv-SE" sz="2400" dirty="0">
                <a:latin typeface="Arial"/>
                <a:cs typeface="Arial"/>
              </a:rPr>
              <a:t>Samuel Fröjmark, </a:t>
            </a:r>
            <a:r>
              <a:rPr lang="sv-SE" sz="2400" dirty="0" err="1">
                <a:latin typeface="Arial"/>
                <a:cs typeface="Arial"/>
              </a:rPr>
              <a:t>health</a:t>
            </a:r>
            <a:r>
              <a:rPr lang="sv-SE" sz="2400" dirty="0">
                <a:latin typeface="Arial"/>
                <a:cs typeface="Arial"/>
              </a:rPr>
              <a:t> and </a:t>
            </a:r>
            <a:r>
              <a:rPr lang="sv-SE" sz="2400" dirty="0" err="1">
                <a:latin typeface="Arial"/>
                <a:cs typeface="Arial"/>
              </a:rPr>
              <a:t>safety</a:t>
            </a:r>
            <a:r>
              <a:rPr lang="sv-SE" sz="2400" dirty="0">
                <a:latin typeface="Arial"/>
                <a:cs typeface="Arial"/>
              </a:rPr>
              <a:t> officer</a:t>
            </a:r>
          </a:p>
          <a:p>
            <a:r>
              <a:rPr lang="sv-SE" sz="2400" dirty="0">
                <a:latin typeface="Arial"/>
                <a:cs typeface="Arial"/>
              </a:rPr>
              <a:t>HR-division</a:t>
            </a:r>
          </a:p>
          <a:p>
            <a:r>
              <a:rPr lang="sv-SE" sz="2400" dirty="0">
                <a:latin typeface="Arial"/>
                <a:cs typeface="Arial"/>
              </a:rPr>
              <a:t>2020-09-30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1678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B497C12-5A49-4A1C-A3E0-8792A49B3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138" y="1032272"/>
            <a:ext cx="5419019" cy="366831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04FDF-05F6-4B68-BE4F-99390511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33F33-1510-4684-B5DA-F8720510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23CEB4-82C0-44EA-91B0-D1CFE78BC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788" y="625051"/>
            <a:ext cx="5092926" cy="615950"/>
          </a:xfrm>
        </p:spPr>
        <p:txBody>
          <a:bodyPr/>
          <a:lstStyle/>
          <a:p>
            <a:r>
              <a:rPr lang="sv-SE" dirty="0"/>
              <a:t>Information and support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5C6F26-762B-4046-886B-B8700278F9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843" y="1241001"/>
            <a:ext cx="5092926" cy="2336800"/>
          </a:xfrm>
        </p:spPr>
        <p:txBody>
          <a:bodyPr/>
          <a:lstStyle/>
          <a:p>
            <a:r>
              <a:rPr lang="sv-SE" b="0" dirty="0" err="1"/>
              <a:t>Your</a:t>
            </a:r>
            <a:r>
              <a:rPr lang="sv-SE" b="0" dirty="0"/>
              <a:t> manager</a:t>
            </a:r>
          </a:p>
          <a:p>
            <a:endParaRPr lang="sv-SE" b="0" dirty="0"/>
          </a:p>
          <a:p>
            <a:r>
              <a:rPr lang="sv-SE" b="0" dirty="0" err="1"/>
              <a:t>Your</a:t>
            </a:r>
            <a:r>
              <a:rPr lang="sv-SE" b="0" dirty="0"/>
              <a:t> </a:t>
            </a:r>
            <a:r>
              <a:rPr lang="sv-SE" b="0" dirty="0" err="1"/>
              <a:t>safety</a:t>
            </a:r>
            <a:r>
              <a:rPr lang="sv-SE" b="0" dirty="0"/>
              <a:t> </a:t>
            </a:r>
            <a:r>
              <a:rPr lang="sv-SE" b="0" dirty="0" err="1"/>
              <a:t>delegate</a:t>
            </a:r>
            <a:endParaRPr lang="sv-SE" b="0" dirty="0"/>
          </a:p>
          <a:p>
            <a:endParaRPr lang="sv-SE" b="0" dirty="0"/>
          </a:p>
          <a:p>
            <a:r>
              <a:rPr lang="sv-SE" b="0" dirty="0" err="1"/>
              <a:t>Intranet</a:t>
            </a:r>
            <a:endParaRPr lang="sv-SE" b="0" dirty="0"/>
          </a:p>
          <a:p>
            <a:endParaRPr lang="sv-SE" b="0" dirty="0"/>
          </a:p>
          <a:p>
            <a:r>
              <a:rPr lang="sv-SE" b="0" dirty="0"/>
              <a:t>HR-partners and HR </a:t>
            </a:r>
            <a:r>
              <a:rPr lang="sv-SE" b="0" dirty="0" err="1"/>
              <a:t>department</a:t>
            </a:r>
            <a:endParaRPr lang="sv-SE" b="0" dirty="0"/>
          </a:p>
          <a:p>
            <a:endParaRPr lang="sv-SE" b="0" dirty="0"/>
          </a:p>
          <a:p>
            <a:r>
              <a:rPr lang="sv-SE" b="0" dirty="0">
                <a:hlinkClick r:id="rId3"/>
              </a:rPr>
              <a:t>arbetsmiljo.stodet@chalmers.se</a:t>
            </a:r>
            <a:r>
              <a:rPr lang="sv-SE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38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00210-5741-49E5-8D8E-A1D2E6296D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290" y="586522"/>
            <a:ext cx="5092926" cy="615950"/>
          </a:xfrm>
        </p:spPr>
        <p:txBody>
          <a:bodyPr/>
          <a:lstStyle/>
          <a:p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messages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5A988-0762-4B97-BEB3-4A1E435FC1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356" y="1126918"/>
            <a:ext cx="8609288" cy="3685306"/>
          </a:xfrm>
        </p:spPr>
        <p:txBody>
          <a:bodyPr/>
          <a:lstStyle/>
          <a:p>
            <a:r>
              <a:rPr lang="sv-SE" sz="1800" b="0" dirty="0" err="1"/>
              <a:t>There</a:t>
            </a:r>
            <a:r>
              <a:rPr lang="sv-SE" sz="1800" b="0" dirty="0"/>
              <a:t> </a:t>
            </a:r>
            <a:r>
              <a:rPr lang="sv-SE" sz="1800" b="0" dirty="0" err="1"/>
              <a:t>are</a:t>
            </a:r>
            <a:r>
              <a:rPr lang="sv-SE" sz="1800" b="0" dirty="0"/>
              <a:t> </a:t>
            </a:r>
            <a:r>
              <a:rPr lang="sv-SE" sz="1800" b="0" dirty="0" err="1"/>
              <a:t>certain</a:t>
            </a:r>
            <a:r>
              <a:rPr lang="sv-SE" sz="1800" b="0" dirty="0"/>
              <a:t> </a:t>
            </a:r>
            <a:r>
              <a:rPr lang="sv-SE" sz="1800" b="0" dirty="0" err="1"/>
              <a:t>factors</a:t>
            </a:r>
            <a:r>
              <a:rPr lang="sv-SE" sz="1800" b="0" dirty="0"/>
              <a:t> and </a:t>
            </a:r>
            <a:r>
              <a:rPr lang="sv-SE" sz="1800" b="0" dirty="0" err="1"/>
              <a:t>tools</a:t>
            </a:r>
            <a:r>
              <a:rPr lang="sv-SE" sz="1800" b="0" dirty="0"/>
              <a:t> </a:t>
            </a:r>
            <a:r>
              <a:rPr lang="sv-SE" sz="1800" b="0" dirty="0" err="1"/>
              <a:t>which</a:t>
            </a:r>
            <a:r>
              <a:rPr lang="sv-SE" sz="1800" b="0" dirty="0"/>
              <a:t> </a:t>
            </a:r>
            <a:r>
              <a:rPr lang="sv-SE" sz="1800" b="0" dirty="0" err="1"/>
              <a:t>promotes</a:t>
            </a:r>
            <a:r>
              <a:rPr lang="sv-SE" sz="1800" b="0" dirty="0"/>
              <a:t> a </a:t>
            </a:r>
            <a:r>
              <a:rPr lang="sv-SE" sz="1800" b="0" dirty="0" err="1"/>
              <a:t>sustainable</a:t>
            </a:r>
            <a:r>
              <a:rPr lang="sv-SE" sz="1800" b="0" dirty="0"/>
              <a:t> </a:t>
            </a:r>
            <a:r>
              <a:rPr lang="sv-SE" sz="1800" b="0" dirty="0" err="1"/>
              <a:t>working</a:t>
            </a:r>
            <a:r>
              <a:rPr lang="sv-SE" sz="1800" b="0" dirty="0"/>
              <a:t> </a:t>
            </a:r>
            <a:r>
              <a:rPr lang="sv-SE" sz="1800" b="0" dirty="0" err="1"/>
              <a:t>life</a:t>
            </a:r>
            <a:r>
              <a:rPr lang="sv-SE" sz="1800" b="0" dirty="0"/>
              <a:t> for PhD students</a:t>
            </a:r>
          </a:p>
          <a:p>
            <a:endParaRPr lang="sv-SE" sz="1800" b="0" dirty="0"/>
          </a:p>
          <a:p>
            <a:r>
              <a:rPr lang="sv-SE" sz="1800" b="0" dirty="0"/>
              <a:t>Sweden has </a:t>
            </a:r>
            <a:r>
              <a:rPr lang="en-GB" sz="1800" b="0" dirty="0"/>
              <a:t>comparably</a:t>
            </a:r>
            <a:r>
              <a:rPr lang="sv-SE" sz="1800" b="0" dirty="0"/>
              <a:t> </a:t>
            </a:r>
            <a:r>
              <a:rPr lang="en-GB" sz="1800" b="0" dirty="0"/>
              <a:t>strict</a:t>
            </a:r>
            <a:r>
              <a:rPr lang="sv-SE" sz="1800" b="0" dirty="0"/>
              <a:t> </a:t>
            </a:r>
            <a:r>
              <a:rPr lang="en-US" sz="1800" b="0" dirty="0"/>
              <a:t>work</a:t>
            </a:r>
            <a:r>
              <a:rPr lang="sv-SE" sz="1800" b="0" dirty="0"/>
              <a:t> </a:t>
            </a:r>
            <a:r>
              <a:rPr lang="sv-SE" sz="1800" b="0" dirty="0" err="1"/>
              <a:t>environment</a:t>
            </a:r>
            <a:r>
              <a:rPr lang="sv-SE" sz="1800" b="0" dirty="0"/>
              <a:t> </a:t>
            </a:r>
            <a:r>
              <a:rPr lang="sv-SE" sz="1800" b="0" dirty="0" err="1"/>
              <a:t>acts</a:t>
            </a:r>
            <a:r>
              <a:rPr lang="sv-SE" sz="1800" b="0" dirty="0"/>
              <a:t> and </a:t>
            </a:r>
            <a:r>
              <a:rPr lang="sv-SE" sz="1800" b="0" dirty="0" err="1"/>
              <a:t>regulations</a:t>
            </a:r>
            <a:r>
              <a:rPr lang="sv-SE" sz="1800" b="0" dirty="0"/>
              <a:t> </a:t>
            </a:r>
            <a:r>
              <a:rPr lang="sv-SE" sz="1800" b="0" dirty="0" err="1"/>
              <a:t>which</a:t>
            </a:r>
            <a:r>
              <a:rPr lang="sv-SE" sz="1800" b="0" dirty="0"/>
              <a:t> </a:t>
            </a:r>
            <a:r>
              <a:rPr lang="sv-SE" sz="1800" b="0" dirty="0" err="1"/>
              <a:t>require</a:t>
            </a:r>
            <a:r>
              <a:rPr lang="sv-SE" sz="1800" b="0" dirty="0"/>
              <a:t> </a:t>
            </a:r>
            <a:r>
              <a:rPr lang="sv-SE" sz="1800" b="0" dirty="0" err="1"/>
              <a:t>everyone</a:t>
            </a:r>
            <a:r>
              <a:rPr lang="sv-SE" sz="1800" b="0" dirty="0"/>
              <a:t> to </a:t>
            </a:r>
            <a:r>
              <a:rPr lang="sv-SE" sz="1800" b="0" dirty="0" err="1"/>
              <a:t>participate</a:t>
            </a:r>
            <a:endParaRPr lang="sv-SE" sz="1800" b="0" dirty="0"/>
          </a:p>
          <a:p>
            <a:endParaRPr lang="sv-SE" sz="1800" b="0" dirty="0"/>
          </a:p>
          <a:p>
            <a:r>
              <a:rPr lang="sv-SE" sz="1800" b="0" dirty="0"/>
              <a:t>PhD students </a:t>
            </a:r>
            <a:r>
              <a:rPr lang="sv-SE" sz="1800" b="0" dirty="0" err="1"/>
              <a:t>are</a:t>
            </a:r>
            <a:r>
              <a:rPr lang="sv-SE" sz="1800" b="0" dirty="0"/>
              <a:t> (</a:t>
            </a:r>
            <a:r>
              <a:rPr lang="sv-SE" sz="1800" b="0" dirty="0" err="1"/>
              <a:t>normally</a:t>
            </a:r>
            <a:r>
              <a:rPr lang="sv-SE" sz="1800" b="0" dirty="0"/>
              <a:t>) </a:t>
            </a:r>
            <a:r>
              <a:rPr lang="sv-SE" sz="1800" b="0" dirty="0" err="1"/>
              <a:t>employed</a:t>
            </a:r>
            <a:r>
              <a:rPr lang="sv-SE" sz="1800" b="0" dirty="0"/>
              <a:t> at Chalmers and </a:t>
            </a:r>
            <a:r>
              <a:rPr lang="sv-SE" sz="1800" b="0" dirty="0" err="1"/>
              <a:t>have</a:t>
            </a:r>
            <a:r>
              <a:rPr lang="sv-SE" sz="1800" b="0" dirty="0"/>
              <a:t> the same </a:t>
            </a:r>
            <a:r>
              <a:rPr lang="sv-SE" sz="1800" b="0" dirty="0" err="1"/>
              <a:t>rights</a:t>
            </a:r>
            <a:r>
              <a:rPr lang="sv-SE" sz="1800" b="0" dirty="0"/>
              <a:t> and obligations as all </a:t>
            </a:r>
            <a:r>
              <a:rPr lang="sv-SE" sz="1800" b="0" dirty="0" err="1"/>
              <a:t>employees</a:t>
            </a:r>
            <a:endParaRPr lang="sv-SE" sz="1800" b="0" dirty="0"/>
          </a:p>
          <a:p>
            <a:endParaRPr lang="sv-SE" sz="1800" b="0" dirty="0"/>
          </a:p>
          <a:p>
            <a:r>
              <a:rPr lang="sv-SE" sz="1800" b="0" dirty="0" err="1"/>
              <a:t>There</a:t>
            </a:r>
            <a:r>
              <a:rPr lang="sv-SE" sz="1800" b="0" dirty="0"/>
              <a:t> </a:t>
            </a:r>
            <a:r>
              <a:rPr lang="sv-SE" sz="1800" b="0" dirty="0" err="1"/>
              <a:t>are</a:t>
            </a:r>
            <a:r>
              <a:rPr lang="sv-SE" sz="1800" b="0" dirty="0"/>
              <a:t> </a:t>
            </a:r>
            <a:r>
              <a:rPr lang="sv-SE" sz="1800" b="0" dirty="0" err="1"/>
              <a:t>both</a:t>
            </a:r>
            <a:r>
              <a:rPr lang="sv-SE" sz="1800" b="0" dirty="0"/>
              <a:t> information and support </a:t>
            </a:r>
            <a:r>
              <a:rPr lang="sv-SE" sz="1800" b="0" dirty="0" err="1"/>
              <a:t>available</a:t>
            </a:r>
            <a:r>
              <a:rPr lang="sv-SE" sz="1800" b="0" dirty="0"/>
              <a:t> </a:t>
            </a:r>
            <a:r>
              <a:rPr lang="sv-SE" sz="1800" b="0" dirty="0" err="1"/>
              <a:t>regarding</a:t>
            </a:r>
            <a:r>
              <a:rPr lang="sv-SE" sz="1800" b="0" dirty="0"/>
              <a:t> </a:t>
            </a:r>
            <a:r>
              <a:rPr lang="sv-SE" sz="1800" b="0" dirty="0" err="1"/>
              <a:t>work</a:t>
            </a:r>
            <a:r>
              <a:rPr lang="sv-SE" sz="1800" b="0" dirty="0"/>
              <a:t> </a:t>
            </a:r>
            <a:r>
              <a:rPr lang="sv-SE" sz="1800" b="0" dirty="0" err="1"/>
              <a:t>environment</a:t>
            </a:r>
            <a:r>
              <a:rPr lang="sv-SE" sz="1800" b="0" dirty="0"/>
              <a:t> at Chalmers</a:t>
            </a:r>
          </a:p>
          <a:p>
            <a:endParaRPr lang="sv-SE" sz="1800" b="0" dirty="0"/>
          </a:p>
          <a:p>
            <a:endParaRPr lang="sv-SE" sz="1800" b="0" dirty="0"/>
          </a:p>
        </p:txBody>
      </p:sp>
    </p:spTree>
    <p:extLst>
      <p:ext uri="{BB962C8B-B14F-4D97-AF65-F5344CB8AC3E}">
        <p14:creationId xmlns:p14="http://schemas.microsoft.com/office/powerpoint/2010/main" val="12543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EC308F-25CD-C348-9EAC-DBAE42A1087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SE" dirty="0"/>
              <a:t>Logotype</a:t>
            </a:r>
          </a:p>
        </p:txBody>
      </p:sp>
    </p:spTree>
    <p:extLst>
      <p:ext uri="{BB962C8B-B14F-4D97-AF65-F5344CB8AC3E}">
        <p14:creationId xmlns:p14="http://schemas.microsoft.com/office/powerpoint/2010/main" val="205310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00210-5741-49E5-8D8E-A1D2E6296D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290" y="586522"/>
            <a:ext cx="5092926" cy="615950"/>
          </a:xfrm>
        </p:spPr>
        <p:txBody>
          <a:bodyPr/>
          <a:lstStyle/>
          <a:p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messages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5A988-0762-4B97-BEB3-4A1E435FC1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356" y="1126918"/>
            <a:ext cx="8609288" cy="3685306"/>
          </a:xfrm>
        </p:spPr>
        <p:txBody>
          <a:bodyPr/>
          <a:lstStyle/>
          <a:p>
            <a:r>
              <a:rPr lang="sv-SE" sz="1800" b="0" dirty="0" err="1"/>
              <a:t>There</a:t>
            </a:r>
            <a:r>
              <a:rPr lang="sv-SE" sz="1800" b="0" dirty="0"/>
              <a:t> </a:t>
            </a:r>
            <a:r>
              <a:rPr lang="sv-SE" sz="1800" b="0" dirty="0" err="1"/>
              <a:t>are</a:t>
            </a:r>
            <a:r>
              <a:rPr lang="sv-SE" sz="1800" b="0" dirty="0"/>
              <a:t> </a:t>
            </a:r>
            <a:r>
              <a:rPr lang="sv-SE" sz="1800" b="0" dirty="0" err="1"/>
              <a:t>certain</a:t>
            </a:r>
            <a:r>
              <a:rPr lang="sv-SE" sz="1800" b="0" dirty="0"/>
              <a:t> </a:t>
            </a:r>
            <a:r>
              <a:rPr lang="sv-SE" sz="1800" b="0" dirty="0" err="1"/>
              <a:t>factors</a:t>
            </a:r>
            <a:r>
              <a:rPr lang="sv-SE" sz="1800" b="0" dirty="0"/>
              <a:t> and </a:t>
            </a:r>
            <a:r>
              <a:rPr lang="sv-SE" sz="1800" b="0" dirty="0" err="1"/>
              <a:t>tools</a:t>
            </a:r>
            <a:r>
              <a:rPr lang="sv-SE" sz="1800" b="0" dirty="0"/>
              <a:t> </a:t>
            </a:r>
            <a:r>
              <a:rPr lang="sv-SE" sz="1800" b="0" dirty="0" err="1"/>
              <a:t>which</a:t>
            </a:r>
            <a:r>
              <a:rPr lang="sv-SE" sz="1800" b="0" dirty="0"/>
              <a:t> </a:t>
            </a:r>
            <a:r>
              <a:rPr lang="sv-SE" sz="1800" b="0" dirty="0" err="1"/>
              <a:t>promotes</a:t>
            </a:r>
            <a:r>
              <a:rPr lang="sv-SE" sz="1800" b="0" dirty="0"/>
              <a:t> a </a:t>
            </a:r>
            <a:r>
              <a:rPr lang="sv-SE" sz="1800" b="0" dirty="0" err="1"/>
              <a:t>sustainable</a:t>
            </a:r>
            <a:r>
              <a:rPr lang="sv-SE" sz="1800" b="0" dirty="0"/>
              <a:t> </a:t>
            </a:r>
            <a:r>
              <a:rPr lang="sv-SE" sz="1800" b="0" dirty="0" err="1"/>
              <a:t>working</a:t>
            </a:r>
            <a:r>
              <a:rPr lang="sv-SE" sz="1800" b="0" dirty="0"/>
              <a:t> </a:t>
            </a:r>
            <a:r>
              <a:rPr lang="sv-SE" sz="1800" b="0" dirty="0" err="1"/>
              <a:t>life</a:t>
            </a:r>
            <a:r>
              <a:rPr lang="sv-SE" sz="1800" b="0" dirty="0"/>
              <a:t> for PhD students</a:t>
            </a:r>
          </a:p>
          <a:p>
            <a:endParaRPr lang="sv-SE" sz="1800" b="0" dirty="0"/>
          </a:p>
          <a:p>
            <a:r>
              <a:rPr lang="sv-SE" sz="1800" b="0" dirty="0"/>
              <a:t>Sweden has </a:t>
            </a:r>
            <a:r>
              <a:rPr lang="en-GB" sz="1800" b="0" dirty="0"/>
              <a:t>comparably</a:t>
            </a:r>
            <a:r>
              <a:rPr lang="sv-SE" sz="1800" b="0" dirty="0"/>
              <a:t> </a:t>
            </a:r>
            <a:r>
              <a:rPr lang="en-GB" sz="1800" b="0" dirty="0"/>
              <a:t>strict</a:t>
            </a:r>
            <a:r>
              <a:rPr lang="sv-SE" sz="1800" b="0" dirty="0"/>
              <a:t> </a:t>
            </a:r>
            <a:r>
              <a:rPr lang="en-US" sz="1800" b="0" dirty="0"/>
              <a:t>work</a:t>
            </a:r>
            <a:r>
              <a:rPr lang="sv-SE" sz="1800" b="0" dirty="0"/>
              <a:t> </a:t>
            </a:r>
            <a:r>
              <a:rPr lang="sv-SE" sz="1800" b="0" dirty="0" err="1"/>
              <a:t>environment</a:t>
            </a:r>
            <a:r>
              <a:rPr lang="sv-SE" sz="1800" b="0" dirty="0"/>
              <a:t> </a:t>
            </a:r>
            <a:r>
              <a:rPr lang="sv-SE" sz="1800" b="0" dirty="0" err="1"/>
              <a:t>acts</a:t>
            </a:r>
            <a:r>
              <a:rPr lang="sv-SE" sz="1800" b="0" dirty="0"/>
              <a:t> and </a:t>
            </a:r>
            <a:r>
              <a:rPr lang="sv-SE" sz="1800" b="0" dirty="0" err="1"/>
              <a:t>regulations</a:t>
            </a:r>
            <a:r>
              <a:rPr lang="sv-SE" sz="1800" b="0" dirty="0"/>
              <a:t> </a:t>
            </a:r>
            <a:r>
              <a:rPr lang="sv-SE" sz="1800" b="0" dirty="0" err="1"/>
              <a:t>which</a:t>
            </a:r>
            <a:r>
              <a:rPr lang="sv-SE" sz="1800" b="0" dirty="0"/>
              <a:t> </a:t>
            </a:r>
            <a:r>
              <a:rPr lang="sv-SE" sz="1800" b="0" dirty="0" err="1"/>
              <a:t>require</a:t>
            </a:r>
            <a:r>
              <a:rPr lang="sv-SE" sz="1800" b="0" dirty="0"/>
              <a:t> </a:t>
            </a:r>
            <a:r>
              <a:rPr lang="sv-SE" sz="1800" b="0" dirty="0" err="1"/>
              <a:t>everyone</a:t>
            </a:r>
            <a:r>
              <a:rPr lang="sv-SE" sz="1800" b="0" dirty="0"/>
              <a:t> to </a:t>
            </a:r>
            <a:r>
              <a:rPr lang="sv-SE" sz="1800" b="0" dirty="0" err="1"/>
              <a:t>participate</a:t>
            </a:r>
            <a:endParaRPr lang="sv-SE" sz="1800" b="0" dirty="0"/>
          </a:p>
          <a:p>
            <a:endParaRPr lang="sv-SE" sz="1800" b="0" dirty="0"/>
          </a:p>
          <a:p>
            <a:r>
              <a:rPr lang="sv-SE" sz="1800" b="0" dirty="0"/>
              <a:t>PhD students </a:t>
            </a:r>
            <a:r>
              <a:rPr lang="sv-SE" sz="1800" b="0" dirty="0" err="1"/>
              <a:t>are</a:t>
            </a:r>
            <a:r>
              <a:rPr lang="sv-SE" sz="1800" b="0" dirty="0"/>
              <a:t> (</a:t>
            </a:r>
            <a:r>
              <a:rPr lang="sv-SE" sz="1800" b="0" dirty="0" err="1"/>
              <a:t>normally</a:t>
            </a:r>
            <a:r>
              <a:rPr lang="sv-SE" sz="1800" b="0" dirty="0"/>
              <a:t>) </a:t>
            </a:r>
            <a:r>
              <a:rPr lang="sv-SE" sz="1800" b="0" dirty="0" err="1"/>
              <a:t>employed</a:t>
            </a:r>
            <a:r>
              <a:rPr lang="sv-SE" sz="1800" b="0" dirty="0"/>
              <a:t> at Chalmers and </a:t>
            </a:r>
            <a:r>
              <a:rPr lang="sv-SE" sz="1800" b="0" dirty="0" err="1"/>
              <a:t>have</a:t>
            </a:r>
            <a:r>
              <a:rPr lang="sv-SE" sz="1800" b="0" dirty="0"/>
              <a:t> the same </a:t>
            </a:r>
            <a:r>
              <a:rPr lang="sv-SE" sz="1800" b="0" dirty="0" err="1"/>
              <a:t>rights</a:t>
            </a:r>
            <a:r>
              <a:rPr lang="sv-SE" sz="1800" b="0" dirty="0"/>
              <a:t> and obligations as all </a:t>
            </a:r>
            <a:r>
              <a:rPr lang="sv-SE" sz="1800" b="0" dirty="0" err="1"/>
              <a:t>employees</a:t>
            </a:r>
            <a:endParaRPr lang="sv-SE" sz="1800" b="0" dirty="0"/>
          </a:p>
          <a:p>
            <a:endParaRPr lang="sv-SE" sz="1800" b="0" dirty="0"/>
          </a:p>
          <a:p>
            <a:r>
              <a:rPr lang="sv-SE" sz="1800" b="0" dirty="0" err="1"/>
              <a:t>There</a:t>
            </a:r>
            <a:r>
              <a:rPr lang="sv-SE" sz="1800" b="0" dirty="0"/>
              <a:t> </a:t>
            </a:r>
            <a:r>
              <a:rPr lang="sv-SE" sz="1800" b="0" dirty="0" err="1"/>
              <a:t>are</a:t>
            </a:r>
            <a:r>
              <a:rPr lang="sv-SE" sz="1800" b="0" dirty="0"/>
              <a:t> </a:t>
            </a:r>
            <a:r>
              <a:rPr lang="sv-SE" sz="1800" b="0" dirty="0" err="1"/>
              <a:t>both</a:t>
            </a:r>
            <a:r>
              <a:rPr lang="sv-SE" sz="1800" b="0" dirty="0"/>
              <a:t> information and support </a:t>
            </a:r>
            <a:r>
              <a:rPr lang="sv-SE" sz="1800" b="0" dirty="0" err="1"/>
              <a:t>available</a:t>
            </a:r>
            <a:r>
              <a:rPr lang="sv-SE" sz="1800" b="0" dirty="0"/>
              <a:t> </a:t>
            </a:r>
            <a:r>
              <a:rPr lang="sv-SE" sz="1800" b="0" dirty="0" err="1"/>
              <a:t>regarding</a:t>
            </a:r>
            <a:r>
              <a:rPr lang="sv-SE" sz="1800" b="0" dirty="0"/>
              <a:t> </a:t>
            </a:r>
            <a:r>
              <a:rPr lang="sv-SE" sz="1800" b="0" dirty="0" err="1"/>
              <a:t>work</a:t>
            </a:r>
            <a:r>
              <a:rPr lang="sv-SE" sz="1800" b="0" dirty="0"/>
              <a:t> </a:t>
            </a:r>
            <a:r>
              <a:rPr lang="sv-SE" sz="1800" b="0" dirty="0" err="1"/>
              <a:t>environment</a:t>
            </a:r>
            <a:r>
              <a:rPr lang="sv-SE" sz="1800" b="0" dirty="0"/>
              <a:t> at Chalmers</a:t>
            </a:r>
          </a:p>
          <a:p>
            <a:endParaRPr lang="sv-SE" sz="1800" b="0" dirty="0"/>
          </a:p>
          <a:p>
            <a:endParaRPr lang="sv-SE" sz="1800" b="0" dirty="0"/>
          </a:p>
        </p:txBody>
      </p:sp>
    </p:spTree>
    <p:extLst>
      <p:ext uri="{BB962C8B-B14F-4D97-AF65-F5344CB8AC3E}">
        <p14:creationId xmlns:p14="http://schemas.microsoft.com/office/powerpoint/2010/main" val="34585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0129EE5-772A-4EA7-9222-7281A19B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C3D7-77A6-874E-83A9-BAEA88BCCA67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206DEAB-2B26-4333-95AE-0CBCF063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Chalmers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AB123F-542C-4F71-9569-484D5DB3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en-US" smtClean="0"/>
              <a:t>3</a:t>
            </a:fld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2D0ABB8-132E-47FB-9263-1D6EAF8E6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Rights and obligations</a:t>
            </a:r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0FA01C6-A35D-468E-89D7-548962787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1403350"/>
            <a:ext cx="7816532" cy="2336800"/>
          </a:xfrm>
        </p:spPr>
        <p:txBody>
          <a:bodyPr/>
          <a:lstStyle/>
          <a:p>
            <a:r>
              <a:rPr lang="sv-SE" sz="1600" b="0" dirty="0"/>
              <a:t>All </a:t>
            </a:r>
            <a:r>
              <a:rPr lang="sv-SE" sz="1600" b="0" dirty="0" err="1"/>
              <a:t>your</a:t>
            </a:r>
            <a:r>
              <a:rPr lang="sv-SE" sz="1600" b="0" dirty="0"/>
              <a:t> </a:t>
            </a:r>
            <a:r>
              <a:rPr lang="sv-SE" sz="1600" b="0" dirty="0" err="1"/>
              <a:t>work</a:t>
            </a:r>
            <a:r>
              <a:rPr lang="sv-SE" sz="1600" b="0" dirty="0"/>
              <a:t> tasks </a:t>
            </a:r>
            <a:r>
              <a:rPr lang="sv-SE" sz="1600" b="0" dirty="0" err="1"/>
              <a:t>should</a:t>
            </a:r>
            <a:r>
              <a:rPr lang="sv-SE" sz="1600" b="0" dirty="0"/>
              <a:t> be </a:t>
            </a:r>
            <a:r>
              <a:rPr lang="sv-SE" sz="1600" b="0" dirty="0" err="1"/>
              <a:t>safe</a:t>
            </a:r>
            <a:r>
              <a:rPr lang="sv-SE" sz="1600" b="0" dirty="0"/>
              <a:t> and </a:t>
            </a:r>
            <a:r>
              <a:rPr lang="sv-SE" sz="1600" b="0" dirty="0" err="1"/>
              <a:t>you</a:t>
            </a:r>
            <a:r>
              <a:rPr lang="sv-SE" sz="1600" b="0" dirty="0"/>
              <a:t> </a:t>
            </a:r>
            <a:r>
              <a:rPr lang="sv-SE" sz="1600" b="0" dirty="0" err="1"/>
              <a:t>should</a:t>
            </a:r>
            <a:r>
              <a:rPr lang="sv-SE" sz="1600" b="0" dirty="0"/>
              <a:t> get an </a:t>
            </a:r>
            <a:r>
              <a:rPr lang="sv-SE" sz="1600" b="0" dirty="0" err="1"/>
              <a:t>introduction</a:t>
            </a:r>
            <a:r>
              <a:rPr lang="sv-SE" sz="1600" b="0" dirty="0"/>
              <a:t> on </a:t>
            </a:r>
            <a:r>
              <a:rPr lang="sv-SE" sz="1600" b="0" dirty="0" err="1"/>
              <a:t>how</a:t>
            </a:r>
            <a:r>
              <a:rPr lang="sv-SE" sz="1600" b="0" dirty="0"/>
              <a:t> </a:t>
            </a:r>
            <a:r>
              <a:rPr lang="sv-SE" sz="1600" b="0" dirty="0" err="1"/>
              <a:t>they</a:t>
            </a:r>
            <a:r>
              <a:rPr lang="sv-SE" sz="1600" b="0" dirty="0"/>
              <a:t> </a:t>
            </a:r>
            <a:r>
              <a:rPr lang="sv-SE" sz="1600" b="0" dirty="0" err="1"/>
              <a:t>should</a:t>
            </a:r>
            <a:r>
              <a:rPr lang="sv-SE" sz="1600" b="0" dirty="0"/>
              <a:t> be </a:t>
            </a:r>
            <a:r>
              <a:rPr lang="sv-SE" sz="1600" b="0" dirty="0" err="1"/>
              <a:t>performed</a:t>
            </a:r>
            <a:r>
              <a:rPr lang="sv-SE" sz="1600" b="0" dirty="0"/>
              <a:t> in a </a:t>
            </a:r>
            <a:r>
              <a:rPr lang="sv-SE" sz="1600" b="0" dirty="0" err="1"/>
              <a:t>safe</a:t>
            </a:r>
            <a:r>
              <a:rPr lang="sv-SE" sz="1600" b="0" dirty="0"/>
              <a:t> </a:t>
            </a:r>
            <a:r>
              <a:rPr lang="sv-SE" sz="1600" b="0" dirty="0" err="1"/>
              <a:t>way</a:t>
            </a:r>
            <a:endParaRPr lang="sv-SE" sz="1600" b="0" dirty="0"/>
          </a:p>
          <a:p>
            <a:endParaRPr lang="sv-SE" dirty="0"/>
          </a:p>
          <a:p>
            <a:r>
              <a:rPr lang="sv-SE" sz="1600" b="0" dirty="0"/>
              <a:t>ALL </a:t>
            </a:r>
            <a:r>
              <a:rPr lang="sv-SE" sz="1600" b="0" dirty="0" err="1"/>
              <a:t>work</a:t>
            </a:r>
            <a:r>
              <a:rPr lang="sv-SE" sz="1600" b="0" dirty="0"/>
              <a:t> tasks must be risk </a:t>
            </a:r>
            <a:r>
              <a:rPr lang="sv-SE" sz="1600" b="0" dirty="0" err="1"/>
              <a:t>assessed</a:t>
            </a:r>
            <a:r>
              <a:rPr lang="sv-SE" sz="1600" b="0" dirty="0"/>
              <a:t> </a:t>
            </a:r>
          </a:p>
          <a:p>
            <a:pPr lvl="1"/>
            <a:r>
              <a:rPr lang="sv-SE" b="0" dirty="0"/>
              <a:t>To </a:t>
            </a:r>
            <a:r>
              <a:rPr lang="sv-SE" b="0" dirty="0" err="1"/>
              <a:t>prevent</a:t>
            </a:r>
            <a:r>
              <a:rPr lang="sv-SE" b="0" dirty="0"/>
              <a:t> </a:t>
            </a:r>
            <a:r>
              <a:rPr lang="sv-SE" b="0" dirty="0" err="1"/>
              <a:t>accidents</a:t>
            </a:r>
            <a:endParaRPr lang="sv-SE" b="0" dirty="0"/>
          </a:p>
          <a:p>
            <a:pPr lvl="1"/>
            <a:r>
              <a:rPr lang="sv-SE" b="0" dirty="0"/>
              <a:t>Swedish </a:t>
            </a:r>
            <a:r>
              <a:rPr lang="sv-SE" b="0" dirty="0" err="1"/>
              <a:t>legislation</a:t>
            </a:r>
            <a:r>
              <a:rPr lang="sv-SE" b="0" dirty="0"/>
              <a:t> </a:t>
            </a:r>
            <a:r>
              <a:rPr lang="sv-SE" b="0" dirty="0" err="1"/>
              <a:t>demands</a:t>
            </a:r>
            <a:r>
              <a:rPr lang="sv-SE" b="0" dirty="0"/>
              <a:t> it </a:t>
            </a:r>
          </a:p>
          <a:p>
            <a:pPr lvl="1"/>
            <a:r>
              <a:rPr lang="sv-SE" b="0" dirty="0"/>
              <a:t>Fines </a:t>
            </a:r>
            <a:r>
              <a:rPr lang="sv-SE" b="0" dirty="0" err="1"/>
              <a:t>if</a:t>
            </a:r>
            <a:r>
              <a:rPr lang="sv-SE" b="0" dirty="0"/>
              <a:t> </a:t>
            </a:r>
            <a:r>
              <a:rPr lang="sv-SE" b="0" dirty="0" err="1"/>
              <a:t>we</a:t>
            </a:r>
            <a:r>
              <a:rPr lang="sv-SE" b="0" dirty="0"/>
              <a:t> don’t </a:t>
            </a:r>
          </a:p>
          <a:p>
            <a:pPr lvl="1"/>
            <a:r>
              <a:rPr lang="sv-SE" b="0" dirty="0">
                <a:hlinkClick r:id="rId2"/>
              </a:rPr>
              <a:t>https://intranet.chalmers.se/media/2256/risk-assessment-template.xlsx</a:t>
            </a:r>
            <a:r>
              <a:rPr lang="sv-SE" b="0" dirty="0"/>
              <a:t>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228134F-57A7-41D6-A589-2CD5B6C4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961" y="3571159"/>
            <a:ext cx="5516880" cy="14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7CC0C-966D-428D-8EFF-2C954ADE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D0BAB-8DB5-4798-99B2-68815B66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C81AA-42C5-431B-AA2D-5E3DBCB2D8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196" y="520141"/>
            <a:ext cx="5092926" cy="615950"/>
          </a:xfrm>
        </p:spPr>
        <p:txBody>
          <a:bodyPr/>
          <a:lstStyle/>
          <a:p>
            <a:r>
              <a:rPr lang="sv-SE" dirty="0" err="1"/>
              <a:t>Rights</a:t>
            </a:r>
            <a:r>
              <a:rPr lang="sv-SE" dirty="0"/>
              <a:t> and obligations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3DFB6D-2162-4769-9625-042A35AE1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196" y="1136092"/>
            <a:ext cx="8046546" cy="2781401"/>
          </a:xfrm>
        </p:spPr>
        <p:txBody>
          <a:bodyPr/>
          <a:lstStyle/>
          <a:p>
            <a:r>
              <a:rPr lang="sv-SE" sz="1800" b="0" dirty="0" err="1"/>
              <a:t>Your</a:t>
            </a:r>
            <a:r>
              <a:rPr lang="sv-SE" sz="1800" b="0" dirty="0"/>
              <a:t> manager is </a:t>
            </a:r>
            <a:r>
              <a:rPr lang="sv-SE" sz="1800" b="0" dirty="0" err="1"/>
              <a:t>responsible</a:t>
            </a:r>
            <a:r>
              <a:rPr lang="sv-SE" sz="1800" b="0" dirty="0"/>
              <a:t> for </a:t>
            </a:r>
            <a:r>
              <a:rPr lang="sv-SE" sz="1800" b="0" dirty="0" err="1"/>
              <a:t>your</a:t>
            </a:r>
            <a:r>
              <a:rPr lang="sv-SE" sz="1800" b="0" dirty="0"/>
              <a:t> </a:t>
            </a:r>
            <a:r>
              <a:rPr lang="sv-SE" sz="1800" b="0" dirty="0" err="1"/>
              <a:t>physical</a:t>
            </a:r>
            <a:r>
              <a:rPr lang="sv-SE" sz="1800" b="0" dirty="0"/>
              <a:t> </a:t>
            </a:r>
            <a:r>
              <a:rPr lang="sv-SE" sz="1800" b="0" dirty="0" err="1"/>
              <a:t>work</a:t>
            </a:r>
            <a:r>
              <a:rPr lang="sv-SE" sz="1800" b="0" dirty="0"/>
              <a:t> </a:t>
            </a:r>
            <a:r>
              <a:rPr lang="sv-SE" sz="1800" b="0" dirty="0" err="1"/>
              <a:t>environment</a:t>
            </a:r>
            <a:r>
              <a:rPr lang="sv-SE" sz="1800" b="0" dirty="0"/>
              <a:t> as </a:t>
            </a:r>
            <a:r>
              <a:rPr lang="sv-SE" sz="1800" b="0" dirty="0" err="1"/>
              <a:t>well</a:t>
            </a:r>
            <a:r>
              <a:rPr lang="sv-SE" sz="1800" b="0" dirty="0"/>
              <a:t> as </a:t>
            </a:r>
            <a:r>
              <a:rPr lang="sv-SE" sz="1800" b="0" dirty="0" err="1"/>
              <a:t>you</a:t>
            </a:r>
            <a:r>
              <a:rPr lang="sv-SE" sz="1800" b="0" dirty="0"/>
              <a:t> social and </a:t>
            </a:r>
            <a:r>
              <a:rPr lang="sv-SE" sz="1800" b="0" dirty="0" err="1"/>
              <a:t>organizational</a:t>
            </a:r>
            <a:r>
              <a:rPr lang="sv-SE" sz="1800" b="0" dirty="0"/>
              <a:t> </a:t>
            </a:r>
            <a:r>
              <a:rPr lang="sv-SE" sz="1800" b="0" dirty="0" err="1"/>
              <a:t>work</a:t>
            </a:r>
            <a:r>
              <a:rPr lang="sv-SE" sz="1800" b="0" dirty="0"/>
              <a:t> </a:t>
            </a:r>
            <a:r>
              <a:rPr lang="sv-SE" sz="1800" b="0" dirty="0" err="1"/>
              <a:t>environment</a:t>
            </a:r>
            <a:r>
              <a:rPr lang="sv-SE" sz="1800" b="0" dirty="0"/>
              <a:t>. </a:t>
            </a:r>
            <a:r>
              <a:rPr lang="sv-SE" sz="1800" b="0" dirty="0" err="1"/>
              <a:t>Your</a:t>
            </a:r>
            <a:r>
              <a:rPr lang="sv-SE" sz="1800" b="0" dirty="0"/>
              <a:t> manager is the </a:t>
            </a:r>
            <a:r>
              <a:rPr lang="sv-SE" sz="1800" b="0" dirty="0" err="1"/>
              <a:t>one</a:t>
            </a:r>
            <a:r>
              <a:rPr lang="sv-SE" sz="1800" b="0" dirty="0"/>
              <a:t> </a:t>
            </a:r>
            <a:r>
              <a:rPr lang="sv-SE" sz="1800" b="0" dirty="0" err="1"/>
              <a:t>who</a:t>
            </a:r>
            <a:r>
              <a:rPr lang="sv-SE" sz="1800" b="0" dirty="0"/>
              <a:t> </a:t>
            </a:r>
            <a:r>
              <a:rPr lang="sv-SE" sz="1800" b="0" dirty="0" err="1"/>
              <a:t>will</a:t>
            </a:r>
            <a:r>
              <a:rPr lang="sv-SE" sz="1800" b="0" dirty="0"/>
              <a:t> </a:t>
            </a:r>
            <a:r>
              <a:rPr lang="sv-SE" sz="1800" b="0" dirty="0" err="1"/>
              <a:t>have</a:t>
            </a:r>
            <a:r>
              <a:rPr lang="sv-SE" sz="1800" b="0" dirty="0"/>
              <a:t> </a:t>
            </a:r>
            <a:r>
              <a:rPr lang="sv-SE" sz="1800" b="0" dirty="0" err="1"/>
              <a:t>appraisal</a:t>
            </a:r>
            <a:r>
              <a:rPr lang="sv-SE" sz="1800" b="0" dirty="0"/>
              <a:t> talks </a:t>
            </a:r>
            <a:r>
              <a:rPr lang="sv-SE" sz="1800" b="0" dirty="0" err="1"/>
              <a:t>with</a:t>
            </a:r>
            <a:r>
              <a:rPr lang="sv-SE" sz="1800" b="0" dirty="0"/>
              <a:t> </a:t>
            </a:r>
            <a:r>
              <a:rPr lang="sv-SE" sz="1800" b="0" dirty="0" err="1"/>
              <a:t>you</a:t>
            </a:r>
            <a:r>
              <a:rPr lang="sv-SE" sz="1800" b="0" dirty="0"/>
              <a:t>. Note! Manager and supervisor </a:t>
            </a:r>
            <a:r>
              <a:rPr lang="sv-SE" sz="1800" b="0" dirty="0" err="1"/>
              <a:t>are</a:t>
            </a:r>
            <a:r>
              <a:rPr lang="sv-SE" sz="1800" b="0" dirty="0"/>
              <a:t> </a:t>
            </a:r>
            <a:r>
              <a:rPr lang="sv-SE" sz="1800" b="0" dirty="0" err="1"/>
              <a:t>most</a:t>
            </a:r>
            <a:r>
              <a:rPr lang="sv-SE" sz="1800" b="0" dirty="0"/>
              <a:t> </a:t>
            </a:r>
            <a:r>
              <a:rPr lang="sv-SE" sz="1800" b="0" dirty="0" err="1"/>
              <a:t>often</a:t>
            </a:r>
            <a:r>
              <a:rPr lang="sv-SE" sz="1800" b="0"/>
              <a:t> NOT the </a:t>
            </a:r>
            <a:r>
              <a:rPr lang="sv-SE" sz="1800" b="0" dirty="0"/>
              <a:t>same person</a:t>
            </a:r>
          </a:p>
          <a:p>
            <a:endParaRPr lang="sv-SE" sz="1800" b="0" dirty="0"/>
          </a:p>
          <a:p>
            <a:r>
              <a:rPr lang="sv-SE" sz="1800" b="0" dirty="0" err="1"/>
              <a:t>Safety</a:t>
            </a:r>
            <a:r>
              <a:rPr lang="sv-SE" sz="1800" b="0" dirty="0"/>
              <a:t> </a:t>
            </a:r>
            <a:r>
              <a:rPr lang="sv-SE" sz="1800" b="0" dirty="0" err="1"/>
              <a:t>delegates</a:t>
            </a:r>
            <a:r>
              <a:rPr lang="sv-SE" sz="1800" b="0" dirty="0"/>
              <a:t> </a:t>
            </a:r>
            <a:r>
              <a:rPr lang="sv-SE" sz="1800" b="0" dirty="0" err="1"/>
              <a:t>have</a:t>
            </a:r>
            <a:r>
              <a:rPr lang="sv-SE" sz="1800" b="0" dirty="0"/>
              <a:t> a </a:t>
            </a:r>
            <a:r>
              <a:rPr lang="sv-SE" sz="1800" b="0" dirty="0" err="1"/>
              <a:t>legislated</a:t>
            </a:r>
            <a:r>
              <a:rPr lang="sv-SE" sz="1800" b="0" dirty="0"/>
              <a:t> right to </a:t>
            </a:r>
            <a:r>
              <a:rPr lang="sv-SE" sz="1800" b="0" dirty="0" err="1"/>
              <a:t>represent</a:t>
            </a:r>
            <a:r>
              <a:rPr lang="sv-SE" sz="1800" b="0" dirty="0"/>
              <a:t> the </a:t>
            </a:r>
            <a:r>
              <a:rPr lang="sv-SE" sz="1800" b="0" dirty="0" err="1"/>
              <a:t>employees</a:t>
            </a:r>
            <a:r>
              <a:rPr lang="sv-SE" sz="1800" b="0" dirty="0"/>
              <a:t> in </a:t>
            </a:r>
            <a:r>
              <a:rPr lang="sv-SE" sz="1800" b="0" dirty="0" err="1"/>
              <a:t>work</a:t>
            </a:r>
            <a:r>
              <a:rPr lang="sv-SE" sz="1800" b="0" dirty="0"/>
              <a:t> </a:t>
            </a:r>
            <a:r>
              <a:rPr lang="sv-SE" sz="1800" b="0" dirty="0" err="1"/>
              <a:t>environment</a:t>
            </a:r>
            <a:r>
              <a:rPr lang="sv-SE" sz="1800" b="0" dirty="0"/>
              <a:t> </a:t>
            </a:r>
            <a:r>
              <a:rPr lang="sv-SE" sz="1800" b="0" dirty="0" err="1"/>
              <a:t>issues</a:t>
            </a:r>
            <a:r>
              <a:rPr lang="sv-SE" sz="1800" b="0" dirty="0"/>
              <a:t> and </a:t>
            </a:r>
            <a:r>
              <a:rPr lang="sv-SE" sz="1800" b="0" dirty="0" err="1"/>
              <a:t>they</a:t>
            </a:r>
            <a:r>
              <a:rPr lang="sv-SE" sz="1800" b="0" dirty="0"/>
              <a:t> </a:t>
            </a:r>
            <a:r>
              <a:rPr lang="sv-SE" sz="1800" b="0" dirty="0" err="1"/>
              <a:t>may</a:t>
            </a:r>
            <a:r>
              <a:rPr lang="sv-SE" sz="1800" b="0" dirty="0"/>
              <a:t> </a:t>
            </a:r>
            <a:r>
              <a:rPr lang="sv-SE" sz="1800" b="0" dirty="0" err="1"/>
              <a:t>act</a:t>
            </a:r>
            <a:r>
              <a:rPr lang="sv-SE" sz="1800" b="0" dirty="0"/>
              <a:t> as a support in </a:t>
            </a:r>
            <a:r>
              <a:rPr lang="sv-SE" sz="1800" b="0" dirty="0" err="1"/>
              <a:t>individual</a:t>
            </a:r>
            <a:r>
              <a:rPr lang="sv-SE" sz="1800" b="0" dirty="0"/>
              <a:t> </a:t>
            </a:r>
            <a:r>
              <a:rPr lang="sv-SE" sz="1800" b="0" dirty="0" err="1"/>
              <a:t>cases</a:t>
            </a:r>
            <a:endParaRPr lang="sv-SE" sz="1800" b="0" dirty="0"/>
          </a:p>
          <a:p>
            <a:endParaRPr lang="sv-SE" sz="1800" b="0" dirty="0"/>
          </a:p>
          <a:p>
            <a:r>
              <a:rPr lang="sv-SE" sz="1800" b="0" dirty="0" err="1"/>
              <a:t>Accidents</a:t>
            </a:r>
            <a:r>
              <a:rPr lang="sv-SE" sz="1800" b="0" dirty="0"/>
              <a:t> and </a:t>
            </a:r>
            <a:r>
              <a:rPr lang="sv-SE" sz="1800" b="0" dirty="0" err="1"/>
              <a:t>near</a:t>
            </a:r>
            <a:r>
              <a:rPr lang="sv-SE" sz="1800" b="0" dirty="0"/>
              <a:t> misses must be </a:t>
            </a:r>
            <a:r>
              <a:rPr lang="sv-SE" sz="1800" b="0" dirty="0" err="1"/>
              <a:t>reported</a:t>
            </a:r>
            <a:endParaRPr lang="sv-SE" sz="1800" b="0" dirty="0"/>
          </a:p>
          <a:p>
            <a:endParaRPr lang="sv-SE" sz="1800" b="0" dirty="0"/>
          </a:p>
          <a:p>
            <a:endParaRPr lang="sv-SE" sz="1800" b="0" dirty="0"/>
          </a:p>
          <a:p>
            <a:endParaRPr lang="sv-SE" sz="1800" b="0" dirty="0"/>
          </a:p>
        </p:txBody>
      </p:sp>
    </p:spTree>
    <p:extLst>
      <p:ext uri="{BB962C8B-B14F-4D97-AF65-F5344CB8AC3E}">
        <p14:creationId xmlns:p14="http://schemas.microsoft.com/office/powerpoint/2010/main" val="5531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7CC0C-966D-428D-8EFF-2C954ADE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D0BAB-8DB5-4798-99B2-68815B66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C81AA-42C5-431B-AA2D-5E3DBCB2D8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788" y="598081"/>
            <a:ext cx="5092926" cy="615950"/>
          </a:xfrm>
        </p:spPr>
        <p:txBody>
          <a:bodyPr/>
          <a:lstStyle/>
          <a:p>
            <a:r>
              <a:rPr lang="sv-SE" dirty="0" err="1"/>
              <a:t>Rights</a:t>
            </a:r>
            <a:r>
              <a:rPr lang="sv-SE" dirty="0"/>
              <a:t> and obligations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3DFB6D-2162-4769-9625-042A35AE1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196" y="1214032"/>
            <a:ext cx="8046546" cy="2781401"/>
          </a:xfrm>
        </p:spPr>
        <p:txBody>
          <a:bodyPr/>
          <a:lstStyle/>
          <a:p>
            <a:r>
              <a:rPr lang="sv-SE" sz="1800" b="0" dirty="0"/>
              <a:t>PhD students </a:t>
            </a:r>
            <a:r>
              <a:rPr lang="sv-SE" sz="1800" b="0" dirty="0" err="1"/>
              <a:t>have</a:t>
            </a:r>
            <a:r>
              <a:rPr lang="sv-SE" sz="1800" b="0" dirty="0"/>
              <a:t> the right to </a:t>
            </a:r>
            <a:r>
              <a:rPr lang="sv-SE" sz="1800" b="0" dirty="0" err="1"/>
              <a:t>vacation</a:t>
            </a:r>
            <a:r>
              <a:rPr lang="sv-SE" sz="1800" b="0" dirty="0"/>
              <a:t> </a:t>
            </a:r>
            <a:r>
              <a:rPr lang="sv-SE" sz="1800" b="0" dirty="0" err="1"/>
              <a:t>days</a:t>
            </a:r>
            <a:r>
              <a:rPr lang="sv-SE" sz="1800" b="0" dirty="0"/>
              <a:t> and must </a:t>
            </a:r>
            <a:r>
              <a:rPr lang="sv-SE" sz="1800" b="0" dirty="0" err="1"/>
              <a:t>take</a:t>
            </a:r>
            <a:r>
              <a:rPr lang="sv-SE" sz="1800" b="0" dirty="0"/>
              <a:t> at </a:t>
            </a:r>
            <a:r>
              <a:rPr lang="sv-SE" sz="1800" b="0" dirty="0" err="1"/>
              <a:t>least</a:t>
            </a:r>
            <a:r>
              <a:rPr lang="sv-SE" sz="1800" b="0" dirty="0"/>
              <a:t> 20 </a:t>
            </a:r>
            <a:r>
              <a:rPr lang="sv-SE" sz="1800" b="0" dirty="0" err="1"/>
              <a:t>vacation</a:t>
            </a:r>
            <a:r>
              <a:rPr lang="sv-SE" sz="1800" b="0" dirty="0"/>
              <a:t> </a:t>
            </a:r>
            <a:r>
              <a:rPr lang="sv-SE" sz="1800" b="0" dirty="0" err="1"/>
              <a:t>days</a:t>
            </a:r>
            <a:r>
              <a:rPr lang="sv-SE" sz="1800" b="0" dirty="0"/>
              <a:t> </a:t>
            </a:r>
            <a:r>
              <a:rPr lang="sv-SE" sz="1800" b="0" dirty="0" err="1"/>
              <a:t>each</a:t>
            </a:r>
            <a:r>
              <a:rPr lang="sv-SE" sz="1800" b="0" dirty="0"/>
              <a:t> </a:t>
            </a:r>
            <a:r>
              <a:rPr lang="sv-SE" sz="1800" b="0" dirty="0" err="1"/>
              <a:t>year</a:t>
            </a:r>
            <a:endParaRPr lang="sv-SE" sz="1800" b="0" dirty="0"/>
          </a:p>
          <a:p>
            <a:endParaRPr lang="sv-SE" sz="1800" b="0" dirty="0"/>
          </a:p>
          <a:p>
            <a:r>
              <a:rPr lang="sv-SE" sz="1800" b="0" dirty="0"/>
              <a:t>Chalmers </a:t>
            </a:r>
            <a:r>
              <a:rPr lang="sv-SE" sz="1800" b="0" dirty="0" err="1"/>
              <a:t>provides</a:t>
            </a:r>
            <a:r>
              <a:rPr lang="sv-SE" sz="1800" b="0" dirty="0"/>
              <a:t> </a:t>
            </a:r>
            <a:r>
              <a:rPr lang="sv-SE" sz="1800" b="0" dirty="0" err="1"/>
              <a:t>opportunities</a:t>
            </a:r>
            <a:r>
              <a:rPr lang="sv-SE" sz="1800" b="0" dirty="0"/>
              <a:t> for </a:t>
            </a:r>
            <a:r>
              <a:rPr lang="sv-SE" sz="1800" b="0" dirty="0" err="1"/>
              <a:t>preventive</a:t>
            </a:r>
            <a:r>
              <a:rPr lang="sv-SE" sz="1800" b="0" dirty="0"/>
              <a:t> </a:t>
            </a:r>
            <a:r>
              <a:rPr lang="sv-SE" sz="1800" b="0" dirty="0" err="1"/>
              <a:t>wellness</a:t>
            </a:r>
            <a:r>
              <a:rPr lang="sv-SE" sz="1800" b="0" dirty="0"/>
              <a:t> </a:t>
            </a:r>
            <a:r>
              <a:rPr lang="sv-SE" sz="1800" b="0" dirty="0" err="1"/>
              <a:t>activities</a:t>
            </a:r>
            <a:endParaRPr lang="sv-SE" sz="1800" b="0" dirty="0"/>
          </a:p>
          <a:p>
            <a:pPr marL="0" indent="0">
              <a:buNone/>
            </a:pPr>
            <a:endParaRPr lang="sv-SE" sz="1800" b="0" dirty="0"/>
          </a:p>
          <a:p>
            <a:r>
              <a:rPr lang="sv-SE" sz="1800" b="0" dirty="0"/>
              <a:t>In </a:t>
            </a:r>
            <a:r>
              <a:rPr lang="sv-SE" sz="1800" b="0" dirty="0" err="1"/>
              <a:t>work</a:t>
            </a:r>
            <a:r>
              <a:rPr lang="sv-SE" sz="1800" b="0" dirty="0"/>
              <a:t> </a:t>
            </a:r>
            <a:r>
              <a:rPr lang="sv-SE" sz="1800" b="0" dirty="0" err="1"/>
              <a:t>related</a:t>
            </a:r>
            <a:r>
              <a:rPr lang="sv-SE" sz="1800" b="0" dirty="0"/>
              <a:t> </a:t>
            </a:r>
            <a:r>
              <a:rPr lang="sv-SE" sz="1800" b="0" dirty="0" err="1"/>
              <a:t>matters</a:t>
            </a:r>
            <a:r>
              <a:rPr lang="sv-SE" sz="1800" b="0" dirty="0"/>
              <a:t>, Chalmers </a:t>
            </a:r>
            <a:r>
              <a:rPr lang="sv-SE" sz="1800" b="0" dirty="0" err="1"/>
              <a:t>external</a:t>
            </a:r>
            <a:r>
              <a:rPr lang="sv-SE" sz="1800" b="0" dirty="0"/>
              <a:t> </a:t>
            </a:r>
            <a:r>
              <a:rPr lang="sv-SE" sz="1800" b="0" dirty="0" err="1"/>
              <a:t>occupational</a:t>
            </a:r>
            <a:r>
              <a:rPr lang="sv-SE" sz="1800" b="0" dirty="0"/>
              <a:t> </a:t>
            </a:r>
            <a:r>
              <a:rPr lang="sv-SE" sz="1800" b="0" dirty="0" err="1"/>
              <a:t>healthcare</a:t>
            </a:r>
            <a:r>
              <a:rPr lang="sv-SE" sz="1800" b="0" dirty="0"/>
              <a:t> service </a:t>
            </a:r>
            <a:r>
              <a:rPr lang="sv-SE" sz="1800" b="0" dirty="0" err="1"/>
              <a:t>may</a:t>
            </a:r>
            <a:r>
              <a:rPr lang="sv-SE" sz="1800" b="0" dirty="0"/>
              <a:t> assist </a:t>
            </a:r>
            <a:r>
              <a:rPr lang="sv-SE" sz="1800" b="0" dirty="0" err="1"/>
              <a:t>you</a:t>
            </a:r>
            <a:r>
              <a:rPr lang="sv-SE" sz="1800" b="0" dirty="0"/>
              <a:t> </a:t>
            </a:r>
            <a:r>
              <a:rPr lang="sv-SE" sz="1800" b="0" dirty="0" err="1"/>
              <a:t>after</a:t>
            </a:r>
            <a:r>
              <a:rPr lang="sv-SE" sz="1800" b="0" dirty="0"/>
              <a:t> </a:t>
            </a:r>
            <a:r>
              <a:rPr lang="sv-SE" sz="1800" b="0" dirty="0" err="1"/>
              <a:t>approval</a:t>
            </a:r>
            <a:r>
              <a:rPr lang="sv-SE" sz="1800" b="0" dirty="0"/>
              <a:t> from </a:t>
            </a:r>
            <a:r>
              <a:rPr lang="sv-SE" sz="1800" b="0" dirty="0" err="1"/>
              <a:t>your</a:t>
            </a:r>
            <a:r>
              <a:rPr lang="sv-SE" sz="1800" b="0" dirty="0"/>
              <a:t> manager</a:t>
            </a:r>
          </a:p>
          <a:p>
            <a:endParaRPr lang="sv-SE" sz="1800" b="0" dirty="0"/>
          </a:p>
          <a:p>
            <a:r>
              <a:rPr lang="sv-SE" sz="1800" b="0" dirty="0" err="1"/>
              <a:t>Take</a:t>
            </a:r>
            <a:r>
              <a:rPr lang="sv-SE" sz="1800" b="0" dirty="0"/>
              <a:t> </a:t>
            </a:r>
            <a:r>
              <a:rPr lang="sv-SE" sz="1800" b="0" dirty="0" err="1"/>
              <a:t>early</a:t>
            </a:r>
            <a:r>
              <a:rPr lang="sv-SE" sz="1800" b="0" dirty="0"/>
              <a:t> </a:t>
            </a:r>
            <a:r>
              <a:rPr lang="sv-SE" sz="1800" b="0" dirty="0" err="1"/>
              <a:t>signs</a:t>
            </a:r>
            <a:r>
              <a:rPr lang="sv-SE" sz="1800" b="0" dirty="0"/>
              <a:t> </a:t>
            </a:r>
            <a:r>
              <a:rPr lang="sv-SE" sz="1800" b="0" dirty="0" err="1"/>
              <a:t>of</a:t>
            </a:r>
            <a:r>
              <a:rPr lang="sv-SE" sz="1800" b="0" dirty="0"/>
              <a:t> </a:t>
            </a:r>
            <a:r>
              <a:rPr lang="sv-SE" sz="1800" b="0" dirty="0" err="1"/>
              <a:t>work</a:t>
            </a:r>
            <a:r>
              <a:rPr lang="sv-SE" sz="1800" b="0" dirty="0"/>
              <a:t> </a:t>
            </a:r>
            <a:r>
              <a:rPr lang="sv-SE" sz="1800" b="0" dirty="0" err="1"/>
              <a:t>related</a:t>
            </a:r>
            <a:r>
              <a:rPr lang="sv-SE" sz="1800" b="0" dirty="0"/>
              <a:t> </a:t>
            </a:r>
            <a:r>
              <a:rPr lang="sv-SE" sz="1800" b="0" dirty="0" err="1"/>
              <a:t>illnesses</a:t>
            </a:r>
            <a:r>
              <a:rPr lang="sv-SE" sz="1800" b="0" dirty="0"/>
              <a:t> </a:t>
            </a:r>
            <a:r>
              <a:rPr lang="sv-SE" sz="1800" b="0" dirty="0" err="1"/>
              <a:t>seriously</a:t>
            </a:r>
            <a:r>
              <a:rPr lang="sv-SE" sz="1800" b="0" dirty="0"/>
              <a:t> and </a:t>
            </a:r>
            <a:r>
              <a:rPr lang="sv-SE" sz="1800" b="0" dirty="0" err="1"/>
              <a:t>take</a:t>
            </a:r>
            <a:r>
              <a:rPr lang="sv-SE" sz="1800" b="0" dirty="0"/>
              <a:t> </a:t>
            </a:r>
            <a:r>
              <a:rPr lang="sv-SE" sz="1800" b="0" dirty="0" err="1"/>
              <a:t>care</a:t>
            </a:r>
            <a:r>
              <a:rPr lang="sv-SE" sz="1800" b="0" dirty="0"/>
              <a:t> </a:t>
            </a:r>
            <a:r>
              <a:rPr lang="sv-SE" sz="1800" b="0" dirty="0" err="1"/>
              <a:t>of</a:t>
            </a:r>
            <a:r>
              <a:rPr lang="sv-SE" sz="1800" b="0" dirty="0"/>
              <a:t> </a:t>
            </a:r>
            <a:r>
              <a:rPr lang="sv-SE" sz="1800" b="0" dirty="0" err="1"/>
              <a:t>your</a:t>
            </a:r>
            <a:r>
              <a:rPr lang="sv-SE" sz="1800" b="0" dirty="0"/>
              <a:t> co-</a:t>
            </a:r>
            <a:r>
              <a:rPr lang="sv-SE" sz="1800" b="0" dirty="0" err="1"/>
              <a:t>workers</a:t>
            </a:r>
            <a:r>
              <a:rPr lang="sv-SE" sz="1800" b="0" dirty="0"/>
              <a:t> – </a:t>
            </a:r>
            <a:r>
              <a:rPr lang="sv-SE" sz="1800" b="0" u="sng" dirty="0" err="1"/>
              <a:t>we</a:t>
            </a:r>
            <a:r>
              <a:rPr lang="sv-SE" sz="1800" b="0" u="sng" dirty="0"/>
              <a:t> </a:t>
            </a:r>
            <a:r>
              <a:rPr lang="sv-SE" sz="1800" b="0" u="sng" dirty="0" err="1"/>
              <a:t>are</a:t>
            </a:r>
            <a:r>
              <a:rPr lang="sv-SE" sz="1800" b="0" u="sng" dirty="0"/>
              <a:t> </a:t>
            </a:r>
            <a:r>
              <a:rPr lang="sv-SE" sz="1800" b="0" u="sng" dirty="0" err="1"/>
              <a:t>each</a:t>
            </a:r>
            <a:r>
              <a:rPr lang="sv-SE" sz="1800" b="0" u="sng" dirty="0"/>
              <a:t> </a:t>
            </a:r>
            <a:r>
              <a:rPr lang="sv-SE" sz="1800" b="0" u="sng" dirty="0" err="1"/>
              <a:t>other´s</a:t>
            </a:r>
            <a:r>
              <a:rPr lang="sv-SE" sz="1800" b="0" u="sng" dirty="0"/>
              <a:t> </a:t>
            </a:r>
            <a:r>
              <a:rPr lang="sv-SE" sz="1800" b="0" u="sng" dirty="0" err="1"/>
              <a:t>working</a:t>
            </a:r>
            <a:r>
              <a:rPr lang="sv-SE" sz="1800" b="0" u="sng" dirty="0"/>
              <a:t> </a:t>
            </a:r>
            <a:r>
              <a:rPr lang="sv-SE" sz="1800" b="0" u="sng" dirty="0" err="1"/>
              <a:t>environment</a:t>
            </a:r>
            <a:r>
              <a:rPr lang="sv-SE" sz="1800" b="0" u="sng" dirty="0"/>
              <a:t>!</a:t>
            </a:r>
          </a:p>
          <a:p>
            <a:endParaRPr lang="sv-SE" sz="1800" b="0" dirty="0"/>
          </a:p>
          <a:p>
            <a:endParaRPr lang="sv-SE" sz="1800" b="0" dirty="0"/>
          </a:p>
        </p:txBody>
      </p:sp>
    </p:spTree>
    <p:extLst>
      <p:ext uri="{BB962C8B-B14F-4D97-AF65-F5344CB8AC3E}">
        <p14:creationId xmlns:p14="http://schemas.microsoft.com/office/powerpoint/2010/main" val="34138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7CC0C-966D-428D-8EFF-2C954ADE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Chalmers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D0BAB-8DB5-4798-99B2-68815B66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C81AA-42C5-431B-AA2D-5E3DBCB2D8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3840" y="520141"/>
            <a:ext cx="8776856" cy="615950"/>
          </a:xfrm>
        </p:spPr>
        <p:txBody>
          <a:bodyPr/>
          <a:lstStyle/>
          <a:p>
            <a:r>
              <a:rPr lang="sv-SE" sz="2400" dirty="0"/>
              <a:t>The ”DAM-</a:t>
            </a:r>
            <a:r>
              <a:rPr lang="sv-SE" sz="2400" dirty="0" err="1"/>
              <a:t>project</a:t>
            </a:r>
            <a:r>
              <a:rPr lang="sv-SE" sz="2400" dirty="0"/>
              <a:t>”</a:t>
            </a:r>
          </a:p>
          <a:p>
            <a:r>
              <a:rPr lang="sv-SE" sz="1800" dirty="0"/>
              <a:t>-a </a:t>
            </a:r>
            <a:r>
              <a:rPr lang="sv-SE" sz="1800" dirty="0" err="1"/>
              <a:t>project</a:t>
            </a:r>
            <a:r>
              <a:rPr lang="sv-SE" sz="1800" dirty="0"/>
              <a:t> </a:t>
            </a:r>
            <a:r>
              <a:rPr lang="sv-SE" sz="1800" dirty="0" err="1"/>
              <a:t>aiming</a:t>
            </a:r>
            <a:r>
              <a:rPr lang="sv-SE" sz="1800" dirty="0"/>
              <a:t> at </a:t>
            </a:r>
            <a:r>
              <a:rPr lang="sv-SE" sz="1800" dirty="0" err="1"/>
              <a:t>investigating</a:t>
            </a:r>
            <a:r>
              <a:rPr lang="sv-SE" sz="1800" dirty="0"/>
              <a:t> PhD </a:t>
            </a:r>
            <a:r>
              <a:rPr lang="sv-SE" sz="1800" dirty="0" err="1"/>
              <a:t>student’s</a:t>
            </a:r>
            <a:r>
              <a:rPr lang="sv-SE" sz="1800" dirty="0"/>
              <a:t> </a:t>
            </a:r>
            <a:r>
              <a:rPr lang="sv-SE" sz="1800" dirty="0" err="1"/>
              <a:t>work</a:t>
            </a:r>
            <a:r>
              <a:rPr lang="sv-SE" sz="1800" dirty="0"/>
              <a:t> </a:t>
            </a:r>
            <a:r>
              <a:rPr lang="sv-SE" sz="1800" dirty="0" err="1"/>
              <a:t>environment</a:t>
            </a:r>
            <a:r>
              <a:rPr lang="sv-SE" sz="1800" dirty="0"/>
              <a:t> at Chalmers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3DFB6D-2162-4769-9625-042A35AE1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840" y="1386002"/>
            <a:ext cx="8046546" cy="3606391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following factors were found to promote a sustainable working life for students:</a:t>
            </a:r>
          </a:p>
          <a:p>
            <a:endParaRPr lang="en-US" b="0" dirty="0"/>
          </a:p>
          <a:p>
            <a:r>
              <a:rPr lang="en-US" sz="1350" b="0" dirty="0"/>
              <a:t>A close relationship with your manager</a:t>
            </a:r>
          </a:p>
          <a:p>
            <a:pPr marL="0" indent="0">
              <a:buNone/>
            </a:pPr>
            <a:endParaRPr lang="en-US" sz="1350" b="0" dirty="0"/>
          </a:p>
          <a:p>
            <a:r>
              <a:rPr lang="en-US" sz="1350" b="0" dirty="0"/>
              <a:t>Clearness in the responsibilities of different roles involved (supervisor, co-supervisor, examiner, director of studies for graduate schools etc.)</a:t>
            </a:r>
          </a:p>
          <a:p>
            <a:endParaRPr lang="en-US" sz="1350" b="0" dirty="0"/>
          </a:p>
          <a:p>
            <a:r>
              <a:rPr lang="en-US" sz="1350" b="0" dirty="0"/>
              <a:t>Possibility for recovery including use of vacation days</a:t>
            </a:r>
          </a:p>
          <a:p>
            <a:endParaRPr lang="en-US" sz="1350" b="0" dirty="0"/>
          </a:p>
          <a:p>
            <a:r>
              <a:rPr lang="en-US" sz="1350" b="0" dirty="0"/>
              <a:t>Clear expectations regarding goals, objectives, tasks, etc.</a:t>
            </a:r>
          </a:p>
          <a:p>
            <a:endParaRPr lang="en-US" sz="1350" b="0" dirty="0"/>
          </a:p>
          <a:p>
            <a:r>
              <a:rPr lang="en-US" sz="1350" b="0" dirty="0"/>
              <a:t>Social support especially concerning finding your PhD student identity and future career</a:t>
            </a:r>
          </a:p>
          <a:p>
            <a:endParaRPr lang="sv-SE" sz="1350" b="0" dirty="0"/>
          </a:p>
          <a:p>
            <a:endParaRPr lang="sv-SE" sz="1350" b="0" dirty="0"/>
          </a:p>
          <a:p>
            <a:endParaRPr lang="sv-SE" sz="1800" b="0" dirty="0"/>
          </a:p>
          <a:p>
            <a:endParaRPr lang="sv-SE" sz="1800" b="0" dirty="0"/>
          </a:p>
        </p:txBody>
      </p:sp>
    </p:spTree>
    <p:extLst>
      <p:ext uri="{BB962C8B-B14F-4D97-AF65-F5344CB8AC3E}">
        <p14:creationId xmlns:p14="http://schemas.microsoft.com/office/powerpoint/2010/main" val="25082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766">
              <a:defRPr/>
            </a:pPr>
            <a:r>
              <a:rPr lang="en-US" sz="600">
                <a:solidFill>
                  <a:srgbClr val="9C9C9C"/>
                </a:solidFill>
                <a:latin typeface="Arial"/>
                <a:cs typeface="Arial"/>
              </a:rPr>
              <a:t>Chalmers</a:t>
            </a:r>
            <a:endParaRPr lang="en-US" sz="600" dirty="0">
              <a:solidFill>
                <a:srgbClr val="9C9C9C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766">
              <a:defRPr/>
            </a:pPr>
            <a:fld id="{344E8EA3-C3DD-5544-8A1C-EA00A1673D37}" type="slidenum">
              <a:rPr lang="en-US" sz="600">
                <a:solidFill>
                  <a:srgbClr val="9C9C9C"/>
                </a:solidFill>
                <a:latin typeface="Arial"/>
                <a:cs typeface="Arial"/>
              </a:rPr>
              <a:pPr algn="r" defTabSz="685766">
                <a:defRPr/>
              </a:pPr>
              <a:t>7</a:t>
            </a:fld>
            <a:endParaRPr lang="en-US" sz="600">
              <a:solidFill>
                <a:srgbClr val="9C9C9C"/>
              </a:solidFill>
              <a:latin typeface="Arial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8196" y="532120"/>
            <a:ext cx="7917708" cy="615950"/>
          </a:xfrm>
        </p:spPr>
        <p:txBody>
          <a:bodyPr/>
          <a:lstStyle/>
          <a:p>
            <a:r>
              <a:rPr lang="sv-SE" dirty="0"/>
              <a:t> A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load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33" y="1068321"/>
            <a:ext cx="7138035" cy="4195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496F25-9139-4467-A43A-3DBDB35A6A34}"/>
              </a:ext>
            </a:extLst>
          </p:cNvPr>
          <p:cNvSpPr txBox="1"/>
          <p:nvPr/>
        </p:nvSpPr>
        <p:spPr>
          <a:xfrm>
            <a:off x="1376605" y="3693693"/>
            <a:ext cx="1354563" cy="36094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defTabSz="685800">
              <a:defRPr/>
            </a:pPr>
            <a:r>
              <a:rPr lang="sv-SE" sz="2000" b="1" dirty="0" err="1">
                <a:solidFill>
                  <a:srgbClr val="000000"/>
                </a:solidFill>
                <a:latin typeface="Arial"/>
              </a:rPr>
              <a:t>Demands</a:t>
            </a:r>
            <a:endParaRPr lang="sv-SE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29FE2-1869-41D1-BC6C-D34561905EAD}"/>
              </a:ext>
            </a:extLst>
          </p:cNvPr>
          <p:cNvSpPr txBox="1"/>
          <p:nvPr/>
        </p:nvSpPr>
        <p:spPr>
          <a:xfrm>
            <a:off x="6028823" y="3705721"/>
            <a:ext cx="1551069" cy="36094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defTabSz="685800">
              <a:defRPr/>
            </a:pPr>
            <a:r>
              <a:rPr lang="sv-SE" sz="2000" b="1" dirty="0">
                <a:solidFill>
                  <a:srgbClr val="000000"/>
                </a:solidFill>
                <a:latin typeface="Arial"/>
              </a:rPr>
              <a:t>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1356E-79E5-4CBD-B428-B6945801756A}"/>
              </a:ext>
            </a:extLst>
          </p:cNvPr>
          <p:cNvSpPr txBox="1"/>
          <p:nvPr/>
        </p:nvSpPr>
        <p:spPr>
          <a:xfrm>
            <a:off x="872783" y="1068321"/>
            <a:ext cx="2362203" cy="181380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Type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work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 tasks</a:t>
            </a:r>
          </a:p>
          <a:p>
            <a:pPr defTabSz="685800">
              <a:lnSpc>
                <a:spcPct val="150000"/>
              </a:lnSpc>
              <a:defRPr/>
            </a:pP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Amount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work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load</a:t>
            </a:r>
            <a:endParaRPr lang="sv-SE" sz="1100" b="1" dirty="0">
              <a:solidFill>
                <a:srgbClr val="000000"/>
              </a:solidFill>
              <a:latin typeface="Arial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Quality</a:t>
            </a:r>
            <a:endParaRPr lang="sv-SE" sz="1100" b="1" dirty="0">
              <a:solidFill>
                <a:srgbClr val="000000"/>
              </a:solidFill>
              <a:latin typeface="Arial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Time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 limits</a:t>
            </a:r>
          </a:p>
          <a:p>
            <a:pPr defTabSz="685800">
              <a:lnSpc>
                <a:spcPct val="150000"/>
              </a:lnSpc>
              <a:defRPr/>
            </a:pPr>
            <a:r>
              <a:rPr lang="sv-SE" sz="1100" b="1" dirty="0">
                <a:solidFill>
                  <a:srgbClr val="000000"/>
                </a:solidFill>
                <a:latin typeface="Arial"/>
              </a:rPr>
              <a:t>Emotional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load</a:t>
            </a:r>
            <a:endParaRPr lang="sv-SE" sz="1100" b="1" dirty="0">
              <a:solidFill>
                <a:srgbClr val="000000"/>
              </a:solidFill>
              <a:latin typeface="Arial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Degree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difficulty</a:t>
            </a:r>
            <a:endParaRPr lang="sv-SE" sz="1100" b="1" dirty="0">
              <a:solidFill>
                <a:srgbClr val="000000"/>
              </a:solidFill>
              <a:latin typeface="Arial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Clearness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 in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objectives</a:t>
            </a:r>
            <a:endParaRPr lang="sv-SE" sz="1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4E15D4-721F-4127-9F5F-DC650C265FCB}"/>
              </a:ext>
            </a:extLst>
          </p:cNvPr>
          <p:cNvSpPr txBox="1"/>
          <p:nvPr/>
        </p:nvSpPr>
        <p:spPr>
          <a:xfrm>
            <a:off x="5623255" y="1219405"/>
            <a:ext cx="2362203" cy="166272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Methods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tools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available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time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competence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, feedback on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efforts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time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 for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recovery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control</a:t>
            </a:r>
            <a:r>
              <a:rPr lang="sv-SE" sz="1100" b="1" dirty="0">
                <a:solidFill>
                  <a:srgbClr val="000000"/>
                </a:solidFill>
                <a:latin typeface="Arial"/>
              </a:rPr>
              <a:t> and participation, social support </a:t>
            </a:r>
            <a:r>
              <a:rPr lang="sv-SE" sz="1100" b="1" dirty="0" err="1">
                <a:solidFill>
                  <a:srgbClr val="000000"/>
                </a:solidFill>
                <a:latin typeface="Arial"/>
              </a:rPr>
              <a:t>etc</a:t>
            </a:r>
            <a:endParaRPr lang="sv-SE" sz="11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04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766">
              <a:defRPr/>
            </a:pPr>
            <a:r>
              <a:rPr lang="en-US" sz="600" dirty="0">
                <a:solidFill>
                  <a:srgbClr val="9C9C9C"/>
                </a:solidFill>
                <a:latin typeface="Arial"/>
                <a:cs typeface="Arial"/>
              </a:rPr>
              <a:t>Chalmers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766">
              <a:defRPr/>
            </a:pPr>
            <a:fld id="{344E8EA3-C3DD-5544-8A1C-EA00A1673D37}" type="slidenum">
              <a:rPr lang="en-US" sz="600">
                <a:solidFill>
                  <a:srgbClr val="9C9C9C"/>
                </a:solidFill>
                <a:latin typeface="Arial"/>
                <a:cs typeface="Arial"/>
              </a:rPr>
              <a:pPr algn="r" defTabSz="685766">
                <a:defRPr/>
              </a:pPr>
              <a:t>8</a:t>
            </a:fld>
            <a:endParaRPr lang="en-US" sz="600">
              <a:solidFill>
                <a:srgbClr val="9C9C9C"/>
              </a:solidFill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9986" y="511017"/>
            <a:ext cx="8228012" cy="904394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err="1"/>
              <a:t>Work</a:t>
            </a:r>
            <a:r>
              <a:rPr lang="sv-SE" sz="2400" dirty="0"/>
              <a:t> </a:t>
            </a:r>
            <a:r>
              <a:rPr lang="sv-SE" sz="2400" dirty="0" err="1"/>
              <a:t>environment</a:t>
            </a:r>
            <a:r>
              <a:rPr lang="sv-SE" sz="2400" dirty="0"/>
              <a:t> and </a:t>
            </a:r>
            <a:r>
              <a:rPr lang="sv-SE" sz="2400" dirty="0" err="1"/>
              <a:t>equality</a:t>
            </a:r>
            <a:r>
              <a:rPr lang="sv-SE" sz="2400" dirty="0"/>
              <a:t> policy at Chalmers </a:t>
            </a:r>
          </a:p>
          <a:p>
            <a:endParaRPr lang="sv-SE" sz="1800" b="0" dirty="0"/>
          </a:p>
          <a:p>
            <a:pPr marL="0" indent="0">
              <a:buNone/>
            </a:pPr>
            <a:endParaRPr lang="sv-SE" sz="2100" dirty="0"/>
          </a:p>
          <a:p>
            <a:endParaRPr lang="sv-SE" sz="18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91656" y="1057760"/>
            <a:ext cx="8492358" cy="3824206"/>
          </a:xfrm>
        </p:spPr>
        <p:txBody>
          <a:bodyPr/>
          <a:lstStyle/>
          <a:p>
            <a:r>
              <a:rPr lang="sv-SE" b="0" dirty="0" err="1"/>
              <a:t>Work</a:t>
            </a:r>
            <a:r>
              <a:rPr lang="sv-SE" b="0" dirty="0"/>
              <a:t> </a:t>
            </a:r>
            <a:r>
              <a:rPr lang="sv-SE" b="0" dirty="0" err="1"/>
              <a:t>methods</a:t>
            </a:r>
            <a:endParaRPr lang="sv-SE" b="0" dirty="0"/>
          </a:p>
          <a:p>
            <a:pPr lvl="1"/>
            <a:r>
              <a:rPr lang="sv-SE" b="0" dirty="0"/>
              <a:t>A </a:t>
            </a:r>
            <a:r>
              <a:rPr lang="sv-SE" b="0" dirty="0" err="1"/>
              <a:t>systematic</a:t>
            </a:r>
            <a:r>
              <a:rPr lang="sv-SE" b="0" dirty="0"/>
              <a:t> </a:t>
            </a:r>
            <a:r>
              <a:rPr lang="sv-SE" b="0" dirty="0" err="1"/>
              <a:t>work</a:t>
            </a:r>
            <a:r>
              <a:rPr lang="sv-SE" b="0" dirty="0"/>
              <a:t> </a:t>
            </a:r>
            <a:r>
              <a:rPr lang="sv-SE" b="0" dirty="0" err="1"/>
              <a:t>environment</a:t>
            </a:r>
            <a:r>
              <a:rPr lang="sv-SE" b="0" dirty="0"/>
              <a:t>- and </a:t>
            </a:r>
            <a:r>
              <a:rPr lang="sv-SE" b="0" dirty="0" err="1"/>
              <a:t>equality</a:t>
            </a:r>
            <a:r>
              <a:rPr lang="sv-SE" b="0" dirty="0"/>
              <a:t> management </a:t>
            </a:r>
            <a:r>
              <a:rPr lang="sv-SE" b="0" dirty="0" err="1"/>
              <a:t>according</a:t>
            </a:r>
            <a:r>
              <a:rPr lang="sv-SE" b="0" dirty="0"/>
              <a:t> to the </a:t>
            </a:r>
            <a:r>
              <a:rPr lang="sv-SE" b="0" dirty="0" err="1"/>
              <a:t>legislation</a:t>
            </a:r>
            <a:endParaRPr lang="sv-SE" b="0" dirty="0"/>
          </a:p>
          <a:p>
            <a:pPr lvl="1"/>
            <a:r>
              <a:rPr lang="sv-SE" b="0" dirty="0" err="1"/>
              <a:t>Promoting</a:t>
            </a:r>
            <a:r>
              <a:rPr lang="sv-SE" b="0" dirty="0"/>
              <a:t> and preventing </a:t>
            </a:r>
            <a:r>
              <a:rPr lang="sv-SE" b="0" dirty="0" err="1"/>
              <a:t>work</a:t>
            </a:r>
            <a:r>
              <a:rPr lang="sv-SE" b="0" dirty="0"/>
              <a:t>, </a:t>
            </a:r>
            <a:r>
              <a:rPr lang="sv-SE" b="0" dirty="0" err="1"/>
              <a:t>within</a:t>
            </a:r>
            <a:r>
              <a:rPr lang="sv-SE" b="0" dirty="0"/>
              <a:t> </a:t>
            </a:r>
            <a:r>
              <a:rPr lang="sv-SE" b="0" dirty="0" err="1"/>
              <a:t>work</a:t>
            </a:r>
            <a:r>
              <a:rPr lang="sv-SE" b="0" dirty="0"/>
              <a:t> </a:t>
            </a:r>
            <a:r>
              <a:rPr lang="sv-SE" b="0" dirty="0" err="1"/>
              <a:t>environment</a:t>
            </a:r>
            <a:r>
              <a:rPr lang="sv-SE" b="0" dirty="0"/>
              <a:t> and </a:t>
            </a:r>
            <a:r>
              <a:rPr lang="sv-SE" b="0" dirty="0" err="1"/>
              <a:t>equality</a:t>
            </a:r>
            <a:r>
              <a:rPr lang="sv-SE" b="0" dirty="0"/>
              <a:t>, </a:t>
            </a:r>
            <a:r>
              <a:rPr lang="sv-SE" b="0" dirty="0" err="1"/>
              <a:t>should</a:t>
            </a:r>
            <a:r>
              <a:rPr lang="sv-SE" b="0" dirty="0"/>
              <a:t> focus on </a:t>
            </a:r>
            <a:r>
              <a:rPr lang="sv-SE" b="0" dirty="0" err="1"/>
              <a:t>strengthen</a:t>
            </a:r>
            <a:r>
              <a:rPr lang="sv-SE" b="0" dirty="0"/>
              <a:t> the </a:t>
            </a:r>
            <a:r>
              <a:rPr lang="sv-SE" b="0" dirty="0" err="1"/>
              <a:t>organizational</a:t>
            </a:r>
            <a:r>
              <a:rPr lang="sv-SE" b="0" dirty="0"/>
              <a:t> </a:t>
            </a:r>
            <a:r>
              <a:rPr lang="sv-SE" b="0" dirty="0" err="1"/>
              <a:t>barriers</a:t>
            </a:r>
            <a:r>
              <a:rPr lang="sv-SE" b="0" dirty="0"/>
              <a:t> for preventing </a:t>
            </a:r>
            <a:r>
              <a:rPr lang="sv-SE" b="0" dirty="0" err="1"/>
              <a:t>ill-health</a:t>
            </a:r>
            <a:endParaRPr lang="sv-SE" sz="1500" b="0" dirty="0"/>
          </a:p>
          <a:p>
            <a:endParaRPr lang="sv-SE" b="0" dirty="0"/>
          </a:p>
          <a:p>
            <a:r>
              <a:rPr lang="sv-SE" b="0" dirty="0" err="1"/>
              <a:t>Prioritized</a:t>
            </a:r>
            <a:r>
              <a:rPr lang="sv-SE" b="0" dirty="0"/>
              <a:t> areas:</a:t>
            </a:r>
          </a:p>
          <a:p>
            <a:pPr lvl="1"/>
            <a:r>
              <a:rPr lang="sv-SE" b="0" dirty="0"/>
              <a:t>A </a:t>
            </a:r>
            <a:r>
              <a:rPr lang="sv-SE" b="0" dirty="0" err="1"/>
              <a:t>sustainable</a:t>
            </a:r>
            <a:r>
              <a:rPr lang="sv-SE" b="0" dirty="0"/>
              <a:t> </a:t>
            </a:r>
            <a:r>
              <a:rPr lang="sv-SE" b="0" dirty="0" err="1"/>
              <a:t>workload</a:t>
            </a:r>
            <a:r>
              <a:rPr lang="sv-SE" b="0" dirty="0"/>
              <a:t> by </a:t>
            </a:r>
          </a:p>
          <a:p>
            <a:pPr lvl="2"/>
            <a:r>
              <a:rPr lang="sv-SE" b="0" dirty="0" err="1"/>
              <a:t>clearness</a:t>
            </a:r>
            <a:r>
              <a:rPr lang="sv-SE" b="0" dirty="0"/>
              <a:t> in </a:t>
            </a:r>
            <a:r>
              <a:rPr lang="sv-SE" b="0" dirty="0" err="1"/>
              <a:t>objectives</a:t>
            </a:r>
            <a:r>
              <a:rPr lang="sv-SE" b="0" dirty="0"/>
              <a:t> and </a:t>
            </a:r>
            <a:r>
              <a:rPr lang="sv-SE" b="0" dirty="0" err="1"/>
              <a:t>roles</a:t>
            </a:r>
            <a:endParaRPr lang="sv-SE" b="0" dirty="0"/>
          </a:p>
          <a:p>
            <a:pPr lvl="2"/>
            <a:r>
              <a:rPr lang="sv-SE" b="0" dirty="0" err="1"/>
              <a:t>possibility</a:t>
            </a:r>
            <a:r>
              <a:rPr lang="sv-SE" b="0" dirty="0"/>
              <a:t> to </a:t>
            </a:r>
            <a:r>
              <a:rPr lang="sv-SE" b="0" dirty="0" err="1"/>
              <a:t>recovery</a:t>
            </a:r>
            <a:endParaRPr lang="sv-SE" b="0" dirty="0"/>
          </a:p>
          <a:p>
            <a:pPr lvl="2"/>
            <a:r>
              <a:rPr lang="sv-SE" b="0" dirty="0"/>
              <a:t>feedback on </a:t>
            </a:r>
            <a:r>
              <a:rPr lang="sv-SE" b="0" dirty="0" err="1"/>
              <a:t>efforts</a:t>
            </a:r>
            <a:endParaRPr lang="sv-SE" b="0" dirty="0"/>
          </a:p>
          <a:p>
            <a:pPr lvl="2"/>
            <a:r>
              <a:rPr lang="sv-SE" b="0" dirty="0"/>
              <a:t>social support</a:t>
            </a:r>
          </a:p>
          <a:p>
            <a:pPr lvl="1"/>
            <a:r>
              <a:rPr lang="sv-SE" b="0" dirty="0"/>
              <a:t>A </a:t>
            </a:r>
            <a:r>
              <a:rPr lang="sv-SE" b="0" dirty="0" err="1"/>
              <a:t>work</a:t>
            </a:r>
            <a:r>
              <a:rPr lang="sv-SE" b="0" dirty="0"/>
              <a:t> </a:t>
            </a:r>
            <a:r>
              <a:rPr lang="sv-SE" b="0" dirty="0" err="1"/>
              <a:t>environment</a:t>
            </a:r>
            <a:r>
              <a:rPr lang="sv-SE" b="0" dirty="0"/>
              <a:t> </a:t>
            </a:r>
            <a:r>
              <a:rPr lang="sv-SE" b="0" dirty="0" err="1"/>
              <a:t>that</a:t>
            </a:r>
            <a:r>
              <a:rPr lang="sv-SE" b="0" dirty="0"/>
              <a:t> </a:t>
            </a:r>
            <a:r>
              <a:rPr lang="sv-SE" b="0" dirty="0" err="1"/>
              <a:t>does</a:t>
            </a:r>
            <a:r>
              <a:rPr lang="sv-SE" b="0" dirty="0"/>
              <a:t> not </a:t>
            </a:r>
            <a:r>
              <a:rPr lang="sv-SE" b="0" dirty="0" err="1"/>
              <a:t>forces</a:t>
            </a:r>
            <a:r>
              <a:rPr lang="sv-SE" b="0" dirty="0"/>
              <a:t> </a:t>
            </a:r>
            <a:r>
              <a:rPr lang="sv-SE" b="0" dirty="0" err="1"/>
              <a:t>employees</a:t>
            </a:r>
            <a:r>
              <a:rPr lang="sv-SE" b="0" dirty="0"/>
              <a:t> to </a:t>
            </a:r>
            <a:r>
              <a:rPr lang="sv-SE" b="0" dirty="0" err="1"/>
              <a:t>quit</a:t>
            </a:r>
            <a:r>
              <a:rPr lang="sv-SE" b="0" dirty="0"/>
              <a:t> </a:t>
            </a:r>
            <a:r>
              <a:rPr lang="sv-SE" b="0" dirty="0" err="1"/>
              <a:t>their</a:t>
            </a:r>
            <a:r>
              <a:rPr lang="sv-SE" b="0" dirty="0"/>
              <a:t> </a:t>
            </a:r>
            <a:r>
              <a:rPr lang="sv-SE" b="0" dirty="0" err="1"/>
              <a:t>working</a:t>
            </a:r>
            <a:r>
              <a:rPr lang="sv-SE" b="0" dirty="0"/>
              <a:t> </a:t>
            </a:r>
            <a:r>
              <a:rPr lang="sv-SE" b="0" dirty="0" err="1"/>
              <a:t>life</a:t>
            </a:r>
            <a:r>
              <a:rPr lang="sv-SE" b="0" dirty="0"/>
              <a:t> in </a:t>
            </a:r>
            <a:r>
              <a:rPr lang="sv-SE" b="0" dirty="0" err="1"/>
              <a:t>advance</a:t>
            </a:r>
            <a:endParaRPr lang="sv-SE" b="0" dirty="0"/>
          </a:p>
          <a:p>
            <a:pPr lvl="1"/>
            <a:r>
              <a:rPr lang="sv-SE" b="0" dirty="0"/>
              <a:t>An </a:t>
            </a:r>
            <a:r>
              <a:rPr lang="sv-SE" b="0" dirty="0" err="1"/>
              <a:t>equal</a:t>
            </a:r>
            <a:r>
              <a:rPr lang="sv-SE" b="0" dirty="0"/>
              <a:t> </a:t>
            </a:r>
            <a:r>
              <a:rPr lang="sv-SE" b="0" dirty="0" err="1"/>
              <a:t>working</a:t>
            </a:r>
            <a:r>
              <a:rPr lang="sv-SE" b="0" dirty="0"/>
              <a:t> </a:t>
            </a:r>
            <a:r>
              <a:rPr lang="sv-SE" b="0" dirty="0" err="1"/>
              <a:t>environment</a:t>
            </a:r>
            <a:r>
              <a:rPr lang="sv-SE" b="0" dirty="0"/>
              <a:t> for all </a:t>
            </a:r>
            <a:r>
              <a:rPr lang="sv-SE" b="0" dirty="0" err="1"/>
              <a:t>employees</a:t>
            </a:r>
            <a:endParaRPr lang="sv-SE" b="0" dirty="0"/>
          </a:p>
          <a:p>
            <a:pPr lvl="1"/>
            <a:r>
              <a:rPr lang="sv-SE" b="0" dirty="0"/>
              <a:t>A </a:t>
            </a:r>
            <a:r>
              <a:rPr lang="sv-SE" b="0" dirty="0" err="1"/>
              <a:t>work</a:t>
            </a:r>
            <a:r>
              <a:rPr lang="sv-SE" b="0" dirty="0"/>
              <a:t> </a:t>
            </a:r>
            <a:r>
              <a:rPr lang="sv-SE" b="0" dirty="0" err="1"/>
              <a:t>environment</a:t>
            </a:r>
            <a:r>
              <a:rPr lang="sv-SE" b="0" dirty="0"/>
              <a:t> </a:t>
            </a:r>
            <a:r>
              <a:rPr lang="sv-SE" b="0" dirty="0" err="1"/>
              <a:t>free</a:t>
            </a:r>
            <a:r>
              <a:rPr lang="sv-SE" b="0" dirty="0"/>
              <a:t> from </a:t>
            </a:r>
            <a:r>
              <a:rPr lang="sv-SE" b="0" dirty="0" err="1"/>
              <a:t>discrimination</a:t>
            </a:r>
            <a:endParaRPr lang="sv-SE" b="0" dirty="0"/>
          </a:p>
          <a:p>
            <a:pPr lvl="1"/>
            <a:r>
              <a:rPr lang="sv-SE" b="0" dirty="0"/>
              <a:t>A </a:t>
            </a:r>
            <a:r>
              <a:rPr lang="sv-SE" b="0" dirty="0" err="1"/>
              <a:t>systematic</a:t>
            </a:r>
            <a:r>
              <a:rPr lang="sv-SE" b="0" dirty="0"/>
              <a:t> </a:t>
            </a:r>
            <a:r>
              <a:rPr lang="sv-SE" b="0" dirty="0" err="1"/>
              <a:t>fire</a:t>
            </a:r>
            <a:r>
              <a:rPr lang="sv-SE" b="0" dirty="0"/>
              <a:t> </a:t>
            </a:r>
            <a:r>
              <a:rPr lang="sv-SE" b="0" dirty="0" err="1"/>
              <a:t>safety</a:t>
            </a:r>
            <a:r>
              <a:rPr lang="sv-SE" b="0" dirty="0"/>
              <a:t> management</a:t>
            </a:r>
          </a:p>
          <a:p>
            <a:pPr lvl="1"/>
            <a:endParaRPr lang="sv-SE" b="0" dirty="0"/>
          </a:p>
          <a:p>
            <a:endParaRPr lang="sv-SE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3400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49">
              <a:defRPr/>
            </a:pPr>
            <a:fld id="{19A1491E-85A9-A94D-B0E9-7043E147B49A}" type="datetime1">
              <a:rPr lang="en-US">
                <a:solidFill>
                  <a:srgbClr val="9C9C9C"/>
                </a:solidFill>
              </a:rPr>
              <a:pPr defTabSz="685749">
                <a:defRPr/>
              </a:pPr>
              <a:t>9/30/2020</a:t>
            </a:fld>
            <a:endParaRPr lang="en-US" dirty="0">
              <a:solidFill>
                <a:srgbClr val="9C9C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49">
              <a:defRPr/>
            </a:pPr>
            <a:r>
              <a:rPr lang="en-US" dirty="0"/>
              <a:t>Chalmers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49">
              <a:defRPr/>
            </a:pPr>
            <a:fld id="{344E8EA3-C3DD-5544-8A1C-EA00A1673D37}" type="slidenum">
              <a:rPr lang="en-US"/>
              <a:pPr defTabSz="685749">
                <a:defRPr/>
              </a:pPr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2083" y="1415412"/>
            <a:ext cx="7443935" cy="3298012"/>
          </a:xfrm>
        </p:spPr>
        <p:txBody>
          <a:bodyPr/>
          <a:lstStyle/>
          <a:p>
            <a:r>
              <a:rPr lang="sv-SE" b="0" dirty="0"/>
              <a:t>Focus on </a:t>
            </a:r>
            <a:r>
              <a:rPr lang="sv-SE" b="0" dirty="0" err="1"/>
              <a:t>methods</a:t>
            </a:r>
            <a:r>
              <a:rPr lang="sv-SE" b="0" dirty="0"/>
              <a:t> for handling the </a:t>
            </a:r>
            <a:r>
              <a:rPr lang="sv-SE" b="0" dirty="0" err="1"/>
              <a:t>occupational</a:t>
            </a:r>
            <a:r>
              <a:rPr lang="sv-SE" b="0" dirty="0"/>
              <a:t> </a:t>
            </a:r>
            <a:r>
              <a:rPr lang="sv-SE" b="0" dirty="0" err="1"/>
              <a:t>work</a:t>
            </a:r>
            <a:r>
              <a:rPr lang="sv-SE" b="0" dirty="0"/>
              <a:t> </a:t>
            </a:r>
            <a:r>
              <a:rPr lang="sv-SE" b="0" dirty="0" err="1"/>
              <a:t>load</a:t>
            </a:r>
            <a:r>
              <a:rPr lang="sv-SE" b="0" dirty="0"/>
              <a:t> and not for handling </a:t>
            </a:r>
            <a:r>
              <a:rPr lang="sv-SE" b="0" dirty="0" err="1"/>
              <a:t>reactions</a:t>
            </a:r>
            <a:r>
              <a:rPr lang="sv-SE" b="0" dirty="0"/>
              <a:t> </a:t>
            </a:r>
            <a:r>
              <a:rPr lang="sv-SE" b="0" dirty="0" err="1"/>
              <a:t>of</a:t>
            </a:r>
            <a:r>
              <a:rPr lang="sv-SE" b="0" dirty="0"/>
              <a:t> stress/</a:t>
            </a:r>
            <a:r>
              <a:rPr lang="sv-SE" b="0" dirty="0" err="1"/>
              <a:t>high</a:t>
            </a:r>
            <a:r>
              <a:rPr lang="sv-SE" b="0" dirty="0"/>
              <a:t> </a:t>
            </a:r>
            <a:r>
              <a:rPr lang="sv-SE" b="0" dirty="0" err="1"/>
              <a:t>work</a:t>
            </a:r>
            <a:r>
              <a:rPr lang="sv-SE" b="0" dirty="0"/>
              <a:t> </a:t>
            </a:r>
            <a:r>
              <a:rPr lang="sv-SE" b="0" dirty="0" err="1"/>
              <a:t>load</a:t>
            </a:r>
            <a:endParaRPr lang="sv-SE" b="0" dirty="0"/>
          </a:p>
          <a:p>
            <a:endParaRPr lang="sv-SE" b="0" dirty="0"/>
          </a:p>
          <a:p>
            <a:r>
              <a:rPr lang="sv-SE" b="0" dirty="0" err="1"/>
              <a:t>Two</a:t>
            </a:r>
            <a:r>
              <a:rPr lang="sv-SE" b="0" dirty="0"/>
              <a:t> </a:t>
            </a:r>
            <a:r>
              <a:rPr lang="sv-SE" b="0" dirty="0" err="1"/>
              <a:t>key</a:t>
            </a:r>
            <a:r>
              <a:rPr lang="sv-SE" b="0" dirty="0"/>
              <a:t> elements:</a:t>
            </a:r>
          </a:p>
          <a:p>
            <a:pPr lvl="1"/>
            <a:r>
              <a:rPr lang="sv-SE" b="0" dirty="0"/>
              <a:t>Self </a:t>
            </a:r>
            <a:r>
              <a:rPr lang="sv-SE" b="0" dirty="0" err="1"/>
              <a:t>compassion</a:t>
            </a:r>
            <a:endParaRPr lang="sv-SE" b="0" dirty="0"/>
          </a:p>
          <a:p>
            <a:pPr lvl="1"/>
            <a:r>
              <a:rPr lang="sv-SE" b="0" dirty="0"/>
              <a:t>Border </a:t>
            </a:r>
            <a:r>
              <a:rPr lang="sv-SE" b="0" dirty="0" err="1"/>
              <a:t>control</a:t>
            </a:r>
            <a:endParaRPr lang="sv-SE" b="0" dirty="0"/>
          </a:p>
          <a:p>
            <a:endParaRPr lang="sv-SE" b="0" dirty="0"/>
          </a:p>
          <a:p>
            <a:r>
              <a:rPr lang="sv-SE" b="0" dirty="0" err="1"/>
              <a:t>Tool</a:t>
            </a:r>
            <a:r>
              <a:rPr lang="sv-SE" b="0" dirty="0"/>
              <a:t> for </a:t>
            </a:r>
            <a:r>
              <a:rPr lang="sv-SE" b="0" dirty="0" err="1"/>
              <a:t>estimating</a:t>
            </a:r>
            <a:r>
              <a:rPr lang="sv-SE" b="0" dirty="0"/>
              <a:t> the </a:t>
            </a:r>
            <a:r>
              <a:rPr lang="sv-SE" b="0" dirty="0" err="1"/>
              <a:t>need</a:t>
            </a:r>
            <a:r>
              <a:rPr lang="sv-SE" b="0" dirty="0"/>
              <a:t> </a:t>
            </a:r>
          </a:p>
          <a:p>
            <a:pPr marL="0" indent="0">
              <a:buNone/>
            </a:pPr>
            <a:r>
              <a:rPr lang="sv-SE" b="0" dirty="0"/>
              <a:t>      </a:t>
            </a:r>
            <a:r>
              <a:rPr lang="sv-SE" b="0" dirty="0" err="1"/>
              <a:t>of</a:t>
            </a:r>
            <a:r>
              <a:rPr lang="sv-SE" b="0" dirty="0"/>
              <a:t> </a:t>
            </a:r>
            <a:r>
              <a:rPr lang="sv-SE" b="0" dirty="0" err="1"/>
              <a:t>recovery</a:t>
            </a:r>
            <a:r>
              <a:rPr lang="sv-SE" b="0" dirty="0"/>
              <a:t> </a:t>
            </a:r>
          </a:p>
          <a:p>
            <a:pPr lvl="1"/>
            <a:r>
              <a:rPr lang="sv-SE" b="0" dirty="0">
                <a:hlinkClick r:id="rId2"/>
              </a:rPr>
              <a:t>https://skattaåterhämtning.se/</a:t>
            </a:r>
            <a:r>
              <a:rPr lang="sv-SE" b="0" dirty="0"/>
              <a:t> </a:t>
            </a:r>
          </a:p>
          <a:p>
            <a:pPr lvl="1"/>
            <a:r>
              <a:rPr lang="sv-SE" b="0" dirty="0">
                <a:hlinkClick r:id="rId3"/>
              </a:rPr>
              <a:t>https://sneltestwerkdruk.nl/eng/</a:t>
            </a:r>
            <a:r>
              <a:rPr lang="sv-SE" b="0" dirty="0"/>
              <a:t> </a:t>
            </a:r>
          </a:p>
          <a:p>
            <a:pPr lvl="1"/>
            <a:endParaRPr lang="sv-SE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2812C-0460-4B39-B672-084164BD4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810" y="1960321"/>
            <a:ext cx="5506190" cy="306887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7149801-D1A2-488A-AFF1-D72BB675CDC7}"/>
              </a:ext>
            </a:extLst>
          </p:cNvPr>
          <p:cNvSpPr txBox="1">
            <a:spLocks/>
          </p:cNvSpPr>
          <p:nvPr/>
        </p:nvSpPr>
        <p:spPr>
          <a:xfrm>
            <a:off x="402083" y="580596"/>
            <a:ext cx="8228012" cy="904394"/>
          </a:xfrm>
          <a:prstGeom prst="rect">
            <a:avLst/>
          </a:prstGeom>
        </p:spPr>
        <p:txBody>
          <a:bodyPr vert="horz"/>
          <a:lstStyle>
            <a:lvl1pPr marL="457178" indent="-457178" algn="l" defTabSz="60957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/>
              <a:buChar char="•"/>
              <a:defRPr sz="2667" b="1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990550" indent="-380981" algn="l" defTabSz="60957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/>
              <a:buChar char="•"/>
              <a:defRPr sz="2400" b="1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523925" indent="-304784" algn="l" defTabSz="60957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/>
              <a:buChar char="•"/>
              <a:defRPr sz="2133" b="1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2133493" indent="-304784" algn="l" defTabSz="60957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/>
              <a:buChar char="•"/>
              <a:defRPr sz="1867" b="1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743062" indent="-304784" algn="l" defTabSz="60957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/>
              <a:buChar char="•"/>
              <a:defRPr sz="1600" b="1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/>
              <a:t>Tools for a </a:t>
            </a:r>
            <a:r>
              <a:rPr lang="sv-SE" sz="2400" dirty="0" err="1"/>
              <a:t>sustainable</a:t>
            </a:r>
            <a:r>
              <a:rPr lang="sv-SE" sz="2400" dirty="0"/>
              <a:t> </a:t>
            </a:r>
            <a:r>
              <a:rPr lang="sv-SE" sz="2400" dirty="0" err="1"/>
              <a:t>work</a:t>
            </a:r>
            <a:r>
              <a:rPr lang="sv-SE" sz="2400" dirty="0"/>
              <a:t> </a:t>
            </a:r>
            <a:r>
              <a:rPr lang="sv-SE" sz="2400" dirty="0" err="1"/>
              <a:t>load</a:t>
            </a:r>
            <a:endParaRPr lang="sv-SE" sz="2400" dirty="0"/>
          </a:p>
          <a:p>
            <a:pPr marL="0" indent="0">
              <a:buNone/>
            </a:pPr>
            <a:endParaRPr lang="sv-SE" sz="2100" dirty="0"/>
          </a:p>
          <a:p>
            <a:endParaRPr lang="sv-SE" sz="1800" b="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FF06D8B-9044-44E3-A102-93D62DB54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981" y="2555569"/>
            <a:ext cx="1872478" cy="21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8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Tema">
  <a:themeElements>
    <a:clrScheme name="Chalmers PPT mall 27feb">
      <a:dk1>
        <a:srgbClr val="262626"/>
      </a:dk1>
      <a:lt1>
        <a:srgbClr val="FFFFFF"/>
      </a:lt1>
      <a:dk2>
        <a:srgbClr val="003050"/>
      </a:dk2>
      <a:lt2>
        <a:srgbClr val="FFFFFF"/>
      </a:lt2>
      <a:accent1>
        <a:srgbClr val="00A99D"/>
      </a:accent1>
      <a:accent2>
        <a:srgbClr val="194461"/>
      </a:accent2>
      <a:accent3>
        <a:srgbClr val="6C8697"/>
      </a:accent3>
      <a:accent4>
        <a:srgbClr val="BBD7DF"/>
      </a:accent4>
      <a:accent5>
        <a:srgbClr val="194461"/>
      </a:accent5>
      <a:accent6>
        <a:srgbClr val="6C8697"/>
      </a:accent6>
      <a:hlink>
        <a:srgbClr val="262626"/>
      </a:hlink>
      <a:folHlink>
        <a:srgbClr val="5D6F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 algn="l">
          <a:lnSpc>
            <a:spcPct val="90000"/>
          </a:lnSpc>
          <a:spcBef>
            <a:spcPts val="600"/>
          </a:spcBef>
          <a:spcAft>
            <a:spcPts val="400"/>
          </a:spcAft>
          <a:defRPr sz="15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E9A97869-4155-0E4F-9810-E9C3593AEE4F}" vid="{3D362520-2D8D-D144-BE5D-4250676D98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674</Words>
  <Application>Microsoft Office PowerPoint</Application>
  <PresentationFormat>Bildspel på skärmen (16:9)</PresentationFormat>
  <Paragraphs>125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</vt:lpstr>
      <vt:lpstr>A sustainable work environment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Logotype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Certifieringsrepresentantsmöte Miljö- och arbetsmiljömöte</dc:title>
  <dc:creator>Julia Lind</dc:creator>
  <cp:lastModifiedBy>Samuel Fröjmark</cp:lastModifiedBy>
  <cp:revision>13</cp:revision>
  <dcterms:created xsi:type="dcterms:W3CDTF">2020-09-08T06:46:36Z</dcterms:created>
  <dcterms:modified xsi:type="dcterms:W3CDTF">2020-09-30T08:58:55Z</dcterms:modified>
</cp:coreProperties>
</file>