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1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1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0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1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9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7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6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7555A-A345-417D-9EF9-BFA62DB5CDA7}" type="datetimeFigureOut">
              <a:rPr lang="en-US" smtClean="0"/>
              <a:t>14-Mar-18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67DA4-F2CB-4066-87E0-B3431AA0A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9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LRS on Travel meal benefits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3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 on Primula on meals and meal benefits</a:t>
            </a:r>
            <a:endParaRPr lang="en-US" dirty="0"/>
          </a:p>
        </p:txBody>
      </p:sp>
      <p:pic>
        <p:nvPicPr>
          <p:cNvPr id="7" name="Picture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4"/>
          <a:stretch/>
        </p:blipFill>
        <p:spPr bwMode="auto">
          <a:xfrm>
            <a:off x="6308220" y="1690688"/>
            <a:ext cx="5045580" cy="455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1838324"/>
            <a:ext cx="54700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Did you pay? </a:t>
            </a:r>
            <a:br>
              <a:rPr lang="en-US" sz="2000" dirty="0" smtClean="0"/>
            </a:br>
            <a:r>
              <a:rPr lang="en-US" sz="2000" b="1" dirty="0" smtClean="0"/>
              <a:t>If not: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Was it free on public transport? (</a:t>
            </a:r>
            <a:r>
              <a:rPr lang="en-US" sz="2000" dirty="0" err="1" smtClean="0"/>
              <a:t>eg</a:t>
            </a:r>
            <a:r>
              <a:rPr lang="en-US" sz="2000" dirty="0" smtClean="0"/>
              <a:t> plane meal, part of ticket price).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Was it free breakfast (part of hotel price).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Was it free as part of something that Chalmers paid? (</a:t>
            </a:r>
            <a:r>
              <a:rPr lang="en-US" sz="2000" dirty="0" err="1" smtClean="0"/>
              <a:t>eg</a:t>
            </a:r>
            <a:r>
              <a:rPr lang="en-US" sz="2000" dirty="0" smtClean="0"/>
              <a:t> conference dinner if Chalmers paid for the conference).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Was it free from someone else?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919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 on Primula on meals and meal benefits</a:t>
            </a:r>
            <a:endParaRPr lang="en-US" dirty="0"/>
          </a:p>
        </p:txBody>
      </p:sp>
      <p:pic>
        <p:nvPicPr>
          <p:cNvPr id="7" name="Picture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4"/>
          <a:stretch/>
        </p:blipFill>
        <p:spPr bwMode="auto">
          <a:xfrm>
            <a:off x="6308220" y="1690688"/>
            <a:ext cx="5045580" cy="455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1838324"/>
            <a:ext cx="54700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Did you pay? </a:t>
            </a:r>
            <a:r>
              <a:rPr lang="en-US" sz="2000" b="1" dirty="0" smtClean="0">
                <a:solidFill>
                  <a:srgbClr val="FF0000"/>
                </a:solidFill>
              </a:rPr>
              <a:t>NO TICK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smtClean="0"/>
              <a:t>If not: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Was it free on public transport? (</a:t>
            </a:r>
            <a:r>
              <a:rPr lang="en-US" sz="2000" dirty="0" err="1" smtClean="0"/>
              <a:t>eg</a:t>
            </a:r>
            <a:r>
              <a:rPr lang="en-US" sz="2000" dirty="0" smtClean="0"/>
              <a:t> plane meal, part of ticket price). </a:t>
            </a:r>
            <a:r>
              <a:rPr lang="en-US" sz="2000" b="1" dirty="0" smtClean="0">
                <a:solidFill>
                  <a:srgbClr val="FF0000"/>
                </a:solidFill>
              </a:rPr>
              <a:t>NO TICK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Was it free breakfast (part of hotel price). </a:t>
            </a:r>
            <a:r>
              <a:rPr lang="en-US" sz="2000" b="1" dirty="0" smtClean="0">
                <a:solidFill>
                  <a:srgbClr val="00B0F0"/>
                </a:solidFill>
              </a:rPr>
              <a:t>TICK</a:t>
            </a:r>
            <a:endParaRPr lang="en-US" sz="2000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Was it free as part of something that Chalmers paid? (</a:t>
            </a:r>
            <a:r>
              <a:rPr lang="en-US" sz="2000" dirty="0" err="1" smtClean="0"/>
              <a:t>eg</a:t>
            </a:r>
            <a:r>
              <a:rPr lang="en-US" sz="2000" dirty="0" smtClean="0"/>
              <a:t> conference dinner if Chalmers paid for the conference). </a:t>
            </a:r>
            <a:r>
              <a:rPr lang="en-US" sz="2000" b="1" dirty="0" smtClean="0">
                <a:solidFill>
                  <a:srgbClr val="00B050"/>
                </a:solidFill>
              </a:rPr>
              <a:t>TICK with diet allowance.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Was it free from someone else? </a:t>
            </a:r>
            <a:r>
              <a:rPr lang="en-US" sz="2000" b="1" dirty="0" smtClean="0">
                <a:solidFill>
                  <a:srgbClr val="00B0F0"/>
                </a:solidFill>
              </a:rPr>
              <a:t>TICK</a:t>
            </a:r>
            <a:endParaRPr lang="en-US" sz="2000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906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to LRS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Lets say that I travel to an external (non-</a:t>
            </a:r>
            <a:r>
              <a:rPr lang="en-US" dirty="0" err="1"/>
              <a:t>chalmers</a:t>
            </a:r>
            <a:r>
              <a:rPr lang="en-US" dirty="0"/>
              <a:t> organized) conference abroad: </a:t>
            </a:r>
            <a:endParaRPr lang="en-US" dirty="0" smtClean="0"/>
          </a:p>
          <a:p>
            <a:r>
              <a:rPr lang="en-US" b="1" dirty="0" smtClean="0"/>
              <a:t>Day </a:t>
            </a:r>
            <a:r>
              <a:rPr lang="en-US" b="1" dirty="0"/>
              <a:t>1:</a:t>
            </a:r>
            <a:r>
              <a:rPr lang="en-US" dirty="0"/>
              <a:t> I travel by plane, and I get served the airplane breakfast (included in the price).</a:t>
            </a:r>
            <a:br>
              <a:rPr lang="en-US" dirty="0"/>
            </a:br>
            <a:r>
              <a:rPr lang="en-US" dirty="0"/>
              <a:t>Then I land and wait for a few hours, and have lunch at the airport which I pay. </a:t>
            </a:r>
            <a:br>
              <a:rPr lang="en-US" dirty="0"/>
            </a:br>
            <a:r>
              <a:rPr lang="en-US" dirty="0"/>
              <a:t>Then I take another plane which serves dinner (included in the price) and I finally arrive to my hotel.</a:t>
            </a:r>
          </a:p>
          <a:p>
            <a:r>
              <a:rPr lang="en-US" b="1" dirty="0"/>
              <a:t>Day 2:</a:t>
            </a:r>
            <a:r>
              <a:rPr lang="en-US" dirty="0"/>
              <a:t> The hotel has breakfast included in the price.</a:t>
            </a:r>
            <a:br>
              <a:rPr lang="en-US" dirty="0"/>
            </a:br>
            <a:r>
              <a:rPr lang="en-US" dirty="0"/>
              <a:t>Later I get free lunch from the conference which I am attending.</a:t>
            </a:r>
            <a:br>
              <a:rPr lang="en-US" dirty="0"/>
            </a:br>
            <a:r>
              <a:rPr lang="en-US" dirty="0"/>
              <a:t>Lastly I pay the dinner for day 2 myself.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Assuming that Chalmers paid for both the </a:t>
            </a:r>
            <a:r>
              <a:rPr lang="en-US" dirty="0" smtClean="0"/>
              <a:t>flight, the hotel and the conference, </a:t>
            </a:r>
            <a:r>
              <a:rPr lang="en-US" dirty="0"/>
              <a:t>how would I fill the table below for days 1 and 2?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0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LRS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Day 1: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/>
              <a:t>travel by plane, and I get served the airplane breakfast (included in the price).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Meals on public transportation included in the price doesn’t reduce per diem so no tick for meals </a:t>
            </a:r>
            <a:r>
              <a:rPr lang="en-US" dirty="0" smtClean="0">
                <a:solidFill>
                  <a:srgbClr val="FF0000"/>
                </a:solidFill>
              </a:rPr>
              <a:t>here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Then </a:t>
            </a:r>
            <a:r>
              <a:rPr lang="en-US" dirty="0"/>
              <a:t>I land and wait for a few hours, and have lunch at the airport which I pay.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No tick, since you paid for the lunch yourself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smtClean="0"/>
              <a:t>Then </a:t>
            </a:r>
            <a:r>
              <a:rPr lang="en-US" dirty="0"/>
              <a:t>I take another plane which serves dinner (included in the price) and I finally arrive to my hotel.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Meals on public transportation included in the price </a:t>
            </a:r>
            <a:r>
              <a:rPr lang="en-US" dirty="0" smtClean="0">
                <a:solidFill>
                  <a:srgbClr val="FF0000"/>
                </a:solidFill>
              </a:rPr>
              <a:t>don’t </a:t>
            </a:r>
            <a:r>
              <a:rPr lang="en-US" dirty="0">
                <a:solidFill>
                  <a:srgbClr val="FF0000"/>
                </a:solidFill>
              </a:rPr>
              <a:t>reduce per diem so no tick for meals here.</a:t>
            </a:r>
          </a:p>
          <a:p>
            <a:r>
              <a:rPr lang="en-US" b="1" dirty="0"/>
              <a:t>Day 2: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hotel has breakfast included in the price.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The breakfast reduces per diem but it’s one of the exceptions for meal benefit so here you should tick in the left column “no meal benefit</a:t>
            </a:r>
            <a:r>
              <a:rPr lang="en-US" dirty="0" smtClean="0">
                <a:solidFill>
                  <a:srgbClr val="FF0000"/>
                </a:solidFill>
              </a:rPr>
              <a:t>”.</a:t>
            </a:r>
          </a:p>
          <a:p>
            <a:pPr lvl="1"/>
            <a:r>
              <a:rPr lang="en-US" dirty="0" smtClean="0"/>
              <a:t>Later </a:t>
            </a:r>
            <a:r>
              <a:rPr lang="en-US" dirty="0"/>
              <a:t>I get free lunch from the conference which I am attending.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If Chalmers has paid a conference fee your should tick the right column for lunch “With meal </a:t>
            </a:r>
            <a:r>
              <a:rPr lang="en-US" dirty="0" smtClean="0">
                <a:solidFill>
                  <a:srgbClr val="FF0000"/>
                </a:solidFill>
              </a:rPr>
              <a:t>benefit”</a:t>
            </a:r>
            <a:endParaRPr lang="en-US" dirty="0" smtClean="0"/>
          </a:p>
          <a:p>
            <a:pPr lvl="1"/>
            <a:r>
              <a:rPr lang="en-US" dirty="0" smtClean="0"/>
              <a:t>Lastly </a:t>
            </a:r>
            <a:r>
              <a:rPr lang="en-US" dirty="0"/>
              <a:t>I pay the dinner for day 2 myself.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No tick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1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By-the-book submission</a:t>
            </a:r>
            <a:endParaRPr lang="en-US" dirty="0"/>
          </a:p>
        </p:txBody>
      </p:sp>
      <p:pic>
        <p:nvPicPr>
          <p:cNvPr id="2051" name="Bildobjekt 1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71688"/>
            <a:ext cx="9703732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84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280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LRS on Travel meal benefits</vt:lpstr>
      <vt:lpstr>General information on Primula on meals and meal benefits</vt:lpstr>
      <vt:lpstr>General information on Primula on meals and meal benefits</vt:lpstr>
      <vt:lpstr>Question to LRS</vt:lpstr>
      <vt:lpstr>LRS answer</vt:lpstr>
      <vt:lpstr>Final By-the-book submission</vt:lpstr>
    </vt:vector>
  </TitlesOfParts>
  <Company>Chalmers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LRS on Travel documents</dc:title>
  <dc:creator>Stavros Giannakopoulos</dc:creator>
  <cp:lastModifiedBy>Stavros Giannakopoulos</cp:lastModifiedBy>
  <cp:revision>5</cp:revision>
  <dcterms:created xsi:type="dcterms:W3CDTF">2018-03-14T12:32:10Z</dcterms:created>
  <dcterms:modified xsi:type="dcterms:W3CDTF">2018-03-14T15:56:31Z</dcterms:modified>
</cp:coreProperties>
</file>